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8" r:id="rId5"/>
  </p:sldMasterIdLst>
  <p:notesMasterIdLst>
    <p:notesMasterId r:id="rId22"/>
  </p:notesMasterIdLst>
  <p:sldIdLst>
    <p:sldId id="256" r:id="rId6"/>
    <p:sldId id="637" r:id="rId7"/>
    <p:sldId id="619" r:id="rId8"/>
    <p:sldId id="620" r:id="rId9"/>
    <p:sldId id="621" r:id="rId10"/>
    <p:sldId id="622" r:id="rId11"/>
    <p:sldId id="623" r:id="rId12"/>
    <p:sldId id="624" r:id="rId13"/>
    <p:sldId id="625" r:id="rId14"/>
    <p:sldId id="638" r:id="rId15"/>
    <p:sldId id="639" r:id="rId16"/>
    <p:sldId id="628" r:id="rId17"/>
    <p:sldId id="631" r:id="rId18"/>
    <p:sldId id="635" r:id="rId19"/>
    <p:sldId id="636" r:id="rId20"/>
    <p:sldId id="605" r:id="rId21"/>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256"/>
            <p14:sldId id="637"/>
            <p14:sldId id="619"/>
            <p14:sldId id="620"/>
            <p14:sldId id="621"/>
            <p14:sldId id="622"/>
            <p14:sldId id="623"/>
            <p14:sldId id="624"/>
            <p14:sldId id="625"/>
            <p14:sldId id="638"/>
            <p14:sldId id="639"/>
            <p14:sldId id="628"/>
            <p14:sldId id="631"/>
            <p14:sldId id="635"/>
            <p14:sldId id="636"/>
          </p14:sldIdLst>
        </p14:section>
        <p14:section name="Exit" id="{26D33BE0-B19C-465D-8801-1598009CC099}">
          <p14:sldIdLst>
            <p14:sldId id="605"/>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66" autoAdjust="0"/>
    <p:restoredTop sz="77612" autoAdjust="0"/>
  </p:normalViewPr>
  <p:slideViewPr>
    <p:cSldViewPr snapToGrid="0">
      <p:cViewPr varScale="1">
        <p:scale>
          <a:sx n="90" d="100"/>
          <a:sy n="90" d="100"/>
        </p:scale>
        <p:origin x="1062" y="90"/>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6.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5/22/2015</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a:t>
            </a:fld>
            <a:endParaRPr lang="en-US"/>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val="20149980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8C67A6-C0E7-47DF-97C2-CA9B11275397}"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2900988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marR="0" indent="-285750" algn="l" defTabSz="932688"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10"/>
          </p:nvPr>
        </p:nvSpPr>
        <p:spPr/>
        <p:txBody>
          <a:bodyPr/>
          <a:lstStyle/>
          <a:p>
            <a:fld id="{D87653DB-B31F-428D-9506-C3E312885146}"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22342151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NZ"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5/22/2015 8:45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169937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smtClean="0"/>
              <a:t>All from</a:t>
            </a:r>
            <a:r>
              <a:rPr lang="en-US" baseline="0" dirty="0" smtClean="0"/>
              <a:t> a </a:t>
            </a:r>
            <a:r>
              <a:rPr lang="en-US" baseline="0" dirty="0" err="1" smtClean="0"/>
              <a:t>Devs</a:t>
            </a:r>
            <a:r>
              <a:rPr lang="en-US" baseline="0" dirty="0" smtClean="0"/>
              <a:t> </a:t>
            </a:r>
            <a:r>
              <a:rPr lang="en-US" baseline="0" dirty="0" err="1" smtClean="0"/>
              <a:t>pov</a:t>
            </a:r>
            <a:r>
              <a:rPr lang="en-US" baseline="0" dirty="0" smtClean="0"/>
              <a:t>:</a:t>
            </a:r>
            <a:endParaRPr lang="en-US" dirty="0" smtClean="0"/>
          </a:p>
          <a:p>
            <a:pPr marL="171450" indent="-171450">
              <a:buFont typeface="Arial" panose="020B0604020202020204" pitchFamily="34" charset="0"/>
              <a:buChar char="•"/>
            </a:pPr>
            <a:r>
              <a:rPr lang="en-US" dirty="0" smtClean="0"/>
              <a:t>A lot of mundane</a:t>
            </a:r>
            <a:r>
              <a:rPr lang="en-US" baseline="0" dirty="0" smtClean="0"/>
              <a:t> stuff</a:t>
            </a:r>
          </a:p>
          <a:p>
            <a:pPr marL="171450" indent="-171450">
              <a:buFont typeface="Arial" panose="020B0604020202020204" pitchFamily="34" charset="0"/>
              <a:buChar char="•"/>
            </a:pPr>
            <a:r>
              <a:rPr lang="en-US" baseline="0" dirty="0" smtClean="0"/>
              <a:t>Difficulty in authoring data apps that are not part the cloud</a:t>
            </a:r>
          </a:p>
          <a:p>
            <a:pPr marL="171450" indent="-171450">
              <a:buFont typeface="Arial" panose="020B0604020202020204" pitchFamily="34" charset="0"/>
              <a:buChar char="•"/>
            </a:pPr>
            <a:r>
              <a:rPr lang="en-US" baseline="0" dirty="0" smtClean="0"/>
              <a:t>No easy way to monitor the APIs</a:t>
            </a:r>
          </a:p>
          <a:p>
            <a:pPr marL="171450" indent="-171450">
              <a:buFont typeface="Arial" panose="020B0604020202020204" pitchFamily="34" charset="0"/>
              <a:buChar char="•"/>
            </a:pPr>
            <a:endParaRPr lang="en-US" baseline="0" dirty="0" smtClean="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5/22/2015 8:45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69350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it comes to how we define the</a:t>
            </a:r>
            <a:r>
              <a:rPr lang="en-US" baseline="0" dirty="0" smtClean="0"/>
              <a:t> metadata, and how we describe our metadata and handle the authentication</a:t>
            </a:r>
          </a:p>
          <a:p>
            <a:r>
              <a:rPr lang="en-US" baseline="0" dirty="0" smtClean="0"/>
              <a:t>Always a lack of good API documentation</a:t>
            </a:r>
            <a:endParaRPr lang="en-NZ"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5/22/2015 8:45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875061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API Apps aspires to be this</a:t>
            </a:r>
            <a:r>
              <a:rPr lang="en-US" baseline="0" dirty="0" smtClean="0"/>
              <a:t> platform that will in building, consuming and distributing them in the cloud and on-</a:t>
            </a:r>
            <a:r>
              <a:rPr lang="en-US" baseline="0" dirty="0" err="1" smtClean="0"/>
              <a:t>prem</a:t>
            </a:r>
            <a:endParaRPr lang="en-NZ"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5/22/2015 8:45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9861495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Left side</a:t>
            </a:r>
            <a:r>
              <a:rPr lang="en-US" baseline="0" dirty="0" smtClean="0"/>
              <a:t> means that it already gets the underlying benefits of being a Web App or an App Service</a:t>
            </a:r>
          </a:p>
          <a:p>
            <a:endParaRPr lang="en-US" baseline="0" dirty="0" smtClean="0"/>
          </a:p>
          <a:p>
            <a:r>
              <a:rPr lang="en-US" baseline="0" dirty="0" smtClean="0"/>
              <a:t>Right side is the additional stuff for Azure API Apps for both </a:t>
            </a:r>
            <a:r>
              <a:rPr lang="en-US" baseline="0" dirty="0" err="1" smtClean="0"/>
              <a:t>devs</a:t>
            </a:r>
            <a:r>
              <a:rPr lang="en-US" baseline="0" dirty="0" smtClean="0"/>
              <a:t> and consumers</a:t>
            </a:r>
          </a:p>
          <a:p>
            <a:endParaRPr lang="en-US" baseline="0" dirty="0" smtClean="0"/>
          </a:p>
          <a:p>
            <a:r>
              <a:rPr lang="en-US" baseline="0" dirty="0" smtClean="0"/>
              <a:t> - We are not asking you to change your API offering – Python, Go, Node, Java, .NET, etc..</a:t>
            </a:r>
          </a:p>
          <a:p>
            <a:pPr marL="171450" indent="-171450">
              <a:buFontTx/>
              <a:buChar char="-"/>
            </a:pPr>
            <a:r>
              <a:rPr lang="en-US" baseline="0" dirty="0" smtClean="0"/>
              <a:t>Define your Apps via Swagger – very strongly integrated with Azure API Apps</a:t>
            </a:r>
          </a:p>
          <a:p>
            <a:pPr marL="171450" indent="-171450">
              <a:buFontTx/>
              <a:buChar char="-"/>
            </a:pPr>
            <a:r>
              <a:rPr lang="en-US" baseline="0" dirty="0" smtClean="0"/>
              <a:t>Private Marketplace coming </a:t>
            </a:r>
            <a:r>
              <a:rPr lang="en-US" baseline="0" dirty="0" err="1" smtClean="0"/>
              <a:t>soooon</a:t>
            </a:r>
            <a:r>
              <a:rPr lang="en-US" baseline="0" dirty="0" smtClean="0"/>
              <a:t>.</a:t>
            </a:r>
          </a:p>
          <a:p>
            <a:pPr marL="171450" indent="-171450">
              <a:buFontTx/>
              <a:buChar char="-"/>
            </a:pPr>
            <a:r>
              <a:rPr lang="en-US" baseline="0" dirty="0" smtClean="0"/>
              <a:t>Auto dependency deployment – Just like </a:t>
            </a:r>
            <a:r>
              <a:rPr lang="en-US" baseline="0" dirty="0" err="1" smtClean="0"/>
              <a:t>nuget</a:t>
            </a:r>
            <a:r>
              <a:rPr lang="en-US" baseline="0" dirty="0" smtClean="0"/>
              <a:t>, you can describe a dependency in Azure API Apps – for </a:t>
            </a:r>
            <a:r>
              <a:rPr lang="en-US" baseline="0" dirty="0" err="1" smtClean="0"/>
              <a:t>eg</a:t>
            </a:r>
            <a:r>
              <a:rPr lang="en-US" baseline="0" dirty="0" smtClean="0"/>
              <a:t> if you are using your custom API app you can describe that dependency and when it gets deployed you will get that automatically activated for you, and your API will end up using it!</a:t>
            </a:r>
            <a:endParaRPr lang="en-NZ"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5/22/2015 8:45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349259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Start at</a:t>
            </a:r>
            <a:r>
              <a:rPr lang="en-US" baseline="0" dirty="0" smtClean="0"/>
              <a:t> Portal:</a:t>
            </a:r>
          </a:p>
          <a:p>
            <a:pPr marL="171450" indent="-171450">
              <a:buFontTx/>
              <a:buChar char="-"/>
            </a:pPr>
            <a:r>
              <a:rPr lang="en-US" baseline="0" dirty="0" smtClean="0"/>
              <a:t>Web + Mobile -&gt; API App -&gt; Create New (Takes about a minute)</a:t>
            </a:r>
          </a:p>
          <a:p>
            <a:pPr marL="388712" lvl="1" indent="-171450">
              <a:buFontTx/>
              <a:buChar char="-"/>
            </a:pPr>
            <a:r>
              <a:rPr lang="en-US" baseline="0" dirty="0" smtClean="0"/>
              <a:t>Explain the App Service Plan – which is the underlying infrastructure/VM</a:t>
            </a:r>
          </a:p>
          <a:p>
            <a:pPr marL="388712" marR="0" lvl="1" indent="-171450" algn="l" defTabSz="932742" rtl="0" eaLnBrk="1" fontAlgn="auto" latinLnBrk="0" hangingPunct="1">
              <a:lnSpc>
                <a:spcPct val="90000"/>
              </a:lnSpc>
              <a:spcBef>
                <a:spcPts val="0"/>
              </a:spcBef>
              <a:spcAft>
                <a:spcPts val="340"/>
              </a:spcAft>
              <a:buClrTx/>
              <a:buSzTx/>
              <a:buFontTx/>
              <a:buChar char="-"/>
              <a:tabLst/>
              <a:defRPr/>
            </a:pPr>
            <a:r>
              <a:rPr lang="en-US" baseline="0" dirty="0" smtClean="0"/>
              <a:t>Explain how there is a resource group – which is a logical group</a:t>
            </a:r>
          </a:p>
          <a:p>
            <a:pPr marL="388712" marR="0" lvl="1" indent="-171450" algn="l" defTabSz="932742" rtl="0" eaLnBrk="1" fontAlgn="auto" latinLnBrk="0" hangingPunct="1">
              <a:lnSpc>
                <a:spcPct val="90000"/>
              </a:lnSpc>
              <a:spcBef>
                <a:spcPts val="0"/>
              </a:spcBef>
              <a:spcAft>
                <a:spcPts val="340"/>
              </a:spcAft>
              <a:buClrTx/>
              <a:buSzTx/>
              <a:buFontTx/>
              <a:buChar char="-"/>
              <a:tabLst/>
              <a:defRPr/>
            </a:pPr>
            <a:endParaRPr lang="en-US" baseline="0" dirty="0" smtClean="0"/>
          </a:p>
          <a:p>
            <a:pPr marL="171450" indent="-171450">
              <a:buFontTx/>
              <a:buChar char="-"/>
            </a:pPr>
            <a:endParaRPr lang="en-NZ"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5/22/2015 8:45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8604925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Microservices</a:t>
            </a:r>
            <a:r>
              <a:rPr lang="en-US" baseline="0" dirty="0" smtClean="0"/>
              <a:t> – single purpose API apps</a:t>
            </a:r>
            <a:endParaRPr lang="en-NZ" dirty="0"/>
          </a:p>
        </p:txBody>
      </p:sp>
      <p:sp>
        <p:nvSpPr>
          <p:cNvPr id="4" name="Header Placeholder 3"/>
          <p:cNvSpPr>
            <a:spLocks noGrp="1"/>
          </p:cNvSpPr>
          <p:nvPr>
            <p:ph type="hdr" sz="quarter" idx="10"/>
          </p:nvPr>
        </p:nvSpPr>
        <p:spPr/>
        <p:txBody>
          <a:bodyPr/>
          <a:lstStyle/>
          <a:p>
            <a:r>
              <a:rPr lang="en-US" smtClean="0">
                <a:latin typeface="Segoe UI" pitchFamily="34" charset="0"/>
              </a:rPr>
              <a:t>Build 2015</a:t>
            </a:r>
            <a:endParaRPr lang="en-US" dirty="0">
              <a:latin typeface="Segoe UI" pitchFamily="34" charset="0"/>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5/22/2015 8:45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7134876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smtClean="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1964042274"/>
      </p:ext>
    </p:extLst>
  </p:cSld>
  <p:clrMapOvr>
    <a:masterClrMapping/>
  </p:clrMapOvr>
  <p:transition>
    <p:fade/>
  </p:transition>
  <p:timing>
    <p:tnLst>
      <p:par>
        <p:cTn id="1" dur="indefinite" restart="never" nodeType="tmRoot"/>
      </p:par>
    </p:tnLst>
  </p:timing>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timing>
    <p:tnLst>
      <p:par>
        <p:cTn id="1" dur="indefinite" restart="never" nodeType="tmRoot"/>
      </p:par>
    </p:tnLst>
  </p:timing>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timing>
    <p:tnLst>
      <p:par>
        <p:cTn id="1" dur="indefinite" restart="never" nodeType="tmRoot"/>
      </p:par>
    </p:tnLst>
  </p:timing>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smtClean="0"/>
              <a:t>Subhead</a:t>
            </a:r>
            <a:endParaRPr lang="en-US" dirty="0"/>
          </a:p>
        </p:txBody>
      </p:sp>
      <p:sp>
        <p:nvSpPr>
          <p:cNvPr id="7" name="Headline"/>
          <p:cNvSpPr>
            <a:spLocks noGrp="1"/>
          </p:cNvSpPr>
          <p:nvPr>
            <p:ph type="title"/>
          </p:nvPr>
        </p:nvSpPr>
        <p:spPr>
          <a:xfrm>
            <a:off x="274712" y="930351"/>
            <a:ext cx="9976363" cy="917575"/>
          </a:xfrm>
          <a:prstGeom prst="rect">
            <a:avLst/>
          </a:prstGeom>
        </p:spPr>
        <p:txBody>
          <a:bodyPr/>
          <a:lstStyle/>
          <a:p>
            <a:r>
              <a:rPr lang="en-US" sz="4800" smtClean="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timing>
    <p:tnLst>
      <p:par>
        <p:cTn id="1" dur="indefinite" restart="never" nodeType="tmRoot"/>
      </p:par>
    </p:tnLst>
  </p:timing>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timing>
    <p:tnLst>
      <p:par>
        <p:cTn id="1" dur="indefinite" restart="never" nodeType="tmRoot"/>
      </p:par>
    </p:tnLst>
  </p:timing>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15"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smtClean="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pic>
        <p:nvPicPr>
          <p:cNvPr id="8" name="Logo" descr="MS Logo White.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Tree>
    <p:extLst>
      <p:ext uri="{BB962C8B-B14F-4D97-AF65-F5344CB8AC3E}">
        <p14:creationId xmlns:p14="http://schemas.microsoft.com/office/powerpoint/2010/main" val="302528917"/>
      </p:ext>
    </p:extLst>
  </p:cSld>
  <p:clrMapOvr>
    <a:masterClrMapping/>
  </p:clrMapOvr>
  <p:transition>
    <p:fade/>
  </p:transition>
  <p:timing>
    <p:tnLst>
      <p:par>
        <p:cTn id="1" dur="indefinite" restart="never" nodeType="tmRoot"/>
      </p:par>
    </p:tnLst>
  </p:timing>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smtClean="0">
                <a:solidFill>
                  <a:schemeClr val="tx2"/>
                </a:solidFill>
              </a:rPr>
              <a:t>Subhead</a:t>
            </a:r>
            <a:endParaRPr lang="en-US" sz="4000" dirty="0">
              <a:solidFill>
                <a:schemeClr val="tx2"/>
              </a:solidFill>
            </a:endParaRP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1068623843"/>
      </p:ext>
    </p:extLst>
  </p:cSld>
  <p:clrMapOvr>
    <a:masterClrMapping/>
  </p:clrMapOvr>
  <p:transition>
    <p:fade/>
  </p:transition>
  <p:timing>
    <p:tnLst>
      <p:par>
        <p:cTn id="1" dur="indefinite" restart="never" nodeType="tmRoot"/>
      </p:par>
    </p:tnLst>
  </p:timing>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smtClean="0"/>
              <a:t>Headline</a:t>
            </a:r>
            <a:endParaRPr lang="en-US" dirty="0"/>
          </a:p>
        </p:txBody>
      </p:sp>
    </p:spTree>
    <p:extLst>
      <p:ext uri="{BB962C8B-B14F-4D97-AF65-F5344CB8AC3E}">
        <p14:creationId xmlns:p14="http://schemas.microsoft.com/office/powerpoint/2010/main" val="3320439354"/>
      </p:ext>
    </p:extLst>
  </p:cSld>
  <p:clrMapOvr>
    <a:masterClrMapping/>
  </p:clrMapOvr>
  <p:transition>
    <p:fade/>
  </p:transition>
  <p:timing>
    <p:tnLst>
      <p:par>
        <p:cTn id="1" dur="indefinite" restart="never" nodeType="tmRoot"/>
      </p:par>
    </p:tnLst>
  </p:timing>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smtClean="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timing>
    <p:tnLst>
      <p:par>
        <p:cTn id="1" dur="indefinite" restart="never" nodeType="tmRoot"/>
      </p:par>
    </p:tnLst>
  </p:timing>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timing>
    <p:tnLst>
      <p:par>
        <p:cTn id="1" dur="indefinite" restart="never" nodeType="tmRoot"/>
      </p:par>
    </p:tnLst>
  </p:timing>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smtClean="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timing>
    <p:tnLst>
      <p:par>
        <p:cTn id="1" dur="indefinite" restart="never" nodeType="tmRoot"/>
      </p:par>
    </p:tnLst>
  </p:timing>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smtClean="0">
                <a:solidFill>
                  <a:srgbClr val="92D050"/>
                </a:solidFill>
              </a:rPr>
              <a:t>Demo</a:t>
            </a:r>
            <a:endParaRPr lang="en-US" dirty="0">
              <a:solidFill>
                <a:schemeClr val="bg2"/>
              </a:solidFill>
            </a:endParaRPr>
          </a:p>
        </p:txBody>
      </p:sp>
      <p:pic>
        <p:nvPicPr>
          <p:cNvPr id="4" name="Picture 3"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timing>
    <p:tnLst>
      <p:par>
        <p:cTn id="1" dur="indefinite" restart="never" nodeType="tmRoot"/>
      </p:par>
    </p:tnLst>
  </p:timing>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smtClean="0"/>
              <a:t>Title</a:t>
            </a:r>
            <a:endParaRPr lang="en-US" dirty="0"/>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smtClean="0"/>
              <a:t>Presenter</a:t>
            </a:r>
            <a:endParaRPr lang="en-US" dirty="0"/>
          </a:p>
        </p:txBody>
      </p:sp>
    </p:spTree>
    <p:extLst>
      <p:ext uri="{BB962C8B-B14F-4D97-AF65-F5344CB8AC3E}">
        <p14:creationId xmlns:p14="http://schemas.microsoft.com/office/powerpoint/2010/main" val="2153966380"/>
      </p:ext>
    </p:extLst>
  </p:cSld>
  <p:clrMapOvr>
    <a:masterClrMapping/>
  </p:clrMapOvr>
  <p:transition>
    <p:fade/>
  </p:transition>
  <p:timing>
    <p:tnLst>
      <p:par>
        <p:cTn id="1" dur="indefinite" restart="never" nodeType="tmRoot"/>
      </p:par>
    </p:tnLst>
  </p:timing>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smtClean="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smtClean="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smtClean="0"/>
              <a:t>Click to edit Master text styles</a:t>
            </a:r>
            <a:endParaRPr lang="en-US" dirty="0"/>
          </a:p>
        </p:txBody>
      </p:sp>
    </p:spTree>
    <p:extLst>
      <p:ext uri="{BB962C8B-B14F-4D97-AF65-F5344CB8AC3E}">
        <p14:creationId xmlns:p14="http://schemas.microsoft.com/office/powerpoint/2010/main" val="2685348906"/>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95445"/>
          </a:xfrm>
          <a:prstGeom prst="rect">
            <a:avLst/>
          </a:prstGeo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a:xfrm>
            <a:off x="269240" y="289511"/>
            <a:ext cx="11655840" cy="899665"/>
          </a:xfrm>
          <a:prstGeom prst="rect">
            <a:avLst/>
          </a:prstGeom>
        </p:spPr>
        <p:txBody>
          <a:bodyPr/>
          <a:lstStyle/>
          <a:p>
            <a:r>
              <a:rPr lang="en-US" smtClean="0"/>
              <a:t>Click to edit Master title style</a:t>
            </a:r>
            <a:endParaRPr lang="en-US"/>
          </a:p>
        </p:txBody>
      </p:sp>
    </p:spTree>
    <p:extLst>
      <p:ext uri="{BB962C8B-B14F-4D97-AF65-F5344CB8AC3E}">
        <p14:creationId xmlns:p14="http://schemas.microsoft.com/office/powerpoint/2010/main" val="523079693"/>
      </p:ext>
    </p:extLst>
  </p:cSld>
  <p:clrMapOvr>
    <a:masterClrMapping/>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a:prstGeom prst="rect">
            <a:avLst/>
          </a:prstGeo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2147076086"/>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a:prstGeom prst="rect">
            <a:avLst/>
          </a:prstGeo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783149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orient="horz" pos="2203">
          <p15:clr>
            <a:srgbClr val="FBAE40"/>
          </p15:clr>
        </p15:guide>
        <p15:guide id="4294967295" pos="3053">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8119748"/>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08651857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4294967295" orient="horz" pos="4406">
          <p15:clr>
            <a:srgbClr val="C35EA4"/>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smtClean="0"/>
              <a:t>Session Code Here</a:t>
            </a:r>
            <a:endParaRPr lang="en-US" dirty="0"/>
          </a:p>
        </p:txBody>
      </p:sp>
    </p:spTree>
    <p:extLst>
      <p:ext uri="{BB962C8B-B14F-4D97-AF65-F5344CB8AC3E}">
        <p14:creationId xmlns:p14="http://schemas.microsoft.com/office/powerpoint/2010/main" val="1023678936"/>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4294967295" orient="horz" pos="4406">
          <p15:clr>
            <a:srgbClr val="C35EA4"/>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92653133"/>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2996731889"/>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smtClean="0"/>
              <a:t>Click to edit Master title style</a:t>
            </a:r>
            <a:endParaRPr lang="en-US" dirty="0"/>
          </a:p>
        </p:txBody>
      </p:sp>
    </p:spTree>
    <p:extLst>
      <p:ext uri="{BB962C8B-B14F-4D97-AF65-F5344CB8AC3E}">
        <p14:creationId xmlns:p14="http://schemas.microsoft.com/office/powerpoint/2010/main" val="1737681927"/>
      </p:ext>
    </p:extLst>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smtClean="0"/>
              <a:t>Statement</a:t>
            </a:r>
            <a:endParaRPr lang="en-US" sz="7998" dirty="0"/>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timing>
    <p:tnLst>
      <p:par>
        <p:cTn id="1" dur="indefinite" restart="never" nodeType="tmRoot"/>
      </p:par>
    </p:tnLst>
  </p:timing>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3626219721"/>
      </p:ext>
    </p:extLst>
  </p:cSld>
  <p:clrMapOvr>
    <a:masterClrMapping/>
  </p:clrMapOvr>
  <p:transition>
    <p:fade/>
  </p:transition>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29958770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orient="horz" pos="2203">
          <p15:clr>
            <a:srgbClr val="FBAE40"/>
          </p15:clr>
        </p15:guide>
        <p15:guide id="4294967295" pos="30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smtClean="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24389546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orient="horz" pos="2203">
          <p15:clr>
            <a:srgbClr val="FBAE40"/>
          </p15:clr>
        </p15:guide>
        <p15:guide id="4294967295" pos="3053">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2550457682"/>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4294967295" orient="horz" pos="2203">
          <p15:clr>
            <a:srgbClr val="FBAE40"/>
          </p15:clr>
        </p15:guide>
        <p15:guide id="4294967295" pos="3053">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smtClean="0"/>
              <a:t>Click to edit Master text styles</a:t>
            </a:r>
          </a:p>
          <a:p>
            <a:pPr marL="0" lvl="1" indent="0" algn="l" defTabSz="896157" rtl="0" eaLnBrk="1" latinLnBrk="0" hangingPunct="1">
              <a:spcBef>
                <a:spcPct val="20000"/>
              </a:spcBef>
              <a:spcAft>
                <a:spcPts val="800"/>
              </a:spcAft>
              <a:buFont typeface="Arial" pitchFamily="34" charset="0"/>
              <a:buNone/>
            </a:pPr>
            <a:r>
              <a:rPr lang="en-US" smtClean="0"/>
              <a:t>Second level</a:t>
            </a:r>
          </a:p>
          <a:p>
            <a:pPr marL="0" lvl="2" indent="0" algn="l" defTabSz="896157" rtl="0" eaLnBrk="1" latinLnBrk="0" hangingPunct="1">
              <a:spcBef>
                <a:spcPct val="20000"/>
              </a:spcBef>
              <a:spcAft>
                <a:spcPts val="800"/>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529162737"/>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8607298"/>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1304595763"/>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rgbClr val="404040"/>
                    </a:gs>
                    <a:gs pos="100000">
                      <a:srgbClr val="404040"/>
                    </a:gs>
                  </a:gsLst>
                  <a:lin ang="5400000" scaled="0"/>
                </a:gradFill>
                <a:cs typeface="Segoe UI" pitchFamily="34" charset="0"/>
              </a:rPr>
              <a:t>© </a:t>
            </a:r>
            <a:r>
              <a:rPr lang="en-US" sz="686" dirty="0" smtClean="0">
                <a:gradFill>
                  <a:gsLst>
                    <a:gs pos="0">
                      <a:srgbClr val="404040"/>
                    </a:gs>
                    <a:gs pos="100000">
                      <a:srgbClr val="404040"/>
                    </a:gs>
                  </a:gsLst>
                  <a:lin ang="5400000" scaled="0"/>
                </a:gradFill>
                <a:cs typeface="Segoe UI" pitchFamily="34" charset="0"/>
              </a:rPr>
              <a:t>2015 </a:t>
            </a:r>
            <a:r>
              <a:rPr lang="en-US" sz="686" dirty="0">
                <a:gradFill>
                  <a:gsLst>
                    <a:gs pos="0">
                      <a:srgbClr val="404040"/>
                    </a:gs>
                    <a:gs pos="100000">
                      <a:srgbClr val="404040"/>
                    </a:gs>
                  </a:gsLst>
                  <a:lin ang="5400000" scaled="0"/>
                </a:gradFill>
                <a:cs typeface="Segoe UI" pitchFamily="34" charset="0"/>
              </a:rPr>
              <a:t>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2787011980"/>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smtClean="0"/>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27260000"/>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5742023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timing>
    <p:tnLst>
      <p:par>
        <p:cTn id="1" dur="indefinite" restart="never" nodeType="tmRoot"/>
      </p:par>
    </p:tnLst>
  </p:timing>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697269065"/>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timing>
    <p:tnLst>
      <p:par>
        <p:cTn id="1" dur="indefinite" restart="never" nodeType="tmRoot"/>
      </p:par>
    </p:tnLst>
  </p:timing>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4" name="Logo Dark" descr="MS Logo.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807760" y="6474573"/>
            <a:ext cx="1157499" cy="248097"/>
          </a:xfrm>
          <a:prstGeom prst="rect">
            <a:avLst/>
          </a:prstGeom>
        </p:spPr>
      </p:pic>
      <p:pic>
        <p:nvPicPr>
          <p:cNvPr id="6"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7"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6" name="Logo" descr="MS Logo White.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timing>
    <p:tnLst>
      <p:par>
        <p:cTn id="1" dur="indefinite" restart="never" nodeType="tmRoot"/>
      </p:par>
    </p:tnLst>
  </p:timing>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2.xml"/><Relationship Id="rId13" Type="http://schemas.openxmlformats.org/officeDocument/2006/relationships/slideLayout" Target="../slideLayouts/slideLayout47.xml"/><Relationship Id="rId18" Type="http://schemas.openxmlformats.org/officeDocument/2006/relationships/image" Target="../media/image9.png"/><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slideLayout" Target="../slideLayouts/slideLayout46.xml"/><Relationship Id="rId17" Type="http://schemas.openxmlformats.org/officeDocument/2006/relationships/theme" Target="../theme/theme2.xml"/><Relationship Id="rId2" Type="http://schemas.openxmlformats.org/officeDocument/2006/relationships/slideLayout" Target="../slideLayouts/slideLayout36.xml"/><Relationship Id="rId16" Type="http://schemas.openxmlformats.org/officeDocument/2006/relationships/slideLayout" Target="../slideLayouts/slideLayout50.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5" Type="http://schemas.openxmlformats.org/officeDocument/2006/relationships/slideLayout" Target="../slideLayouts/slideLayout4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4"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6"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pic>
        <p:nvPicPr>
          <p:cNvPr id="8" name="Logo" descr="MS Logo White.png"/>
          <p:cNvPicPr>
            <a:picLocks noChangeAspect="1"/>
          </p:cNvPicPr>
          <p:nvPr/>
        </p:nvPicPr>
        <p:blipFill>
          <a:blip r:embed="rId37" cstate="print">
            <a:extLst>
              <a:ext uri="{28A0092B-C50C-407E-A947-70E740481C1C}">
                <a14:useLocalDpi xmlns:a14="http://schemas.microsoft.com/office/drawing/2010/main" val="0"/>
              </a:ext>
            </a:extLst>
          </a:blip>
          <a:stretch>
            <a:fillRect/>
          </a:stretch>
        </p:blipFill>
        <p:spPr>
          <a:xfrm>
            <a:off x="10805329" y="6468242"/>
            <a:ext cx="1169019" cy="250567"/>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774" r:id="rId31"/>
    <p:sldLayoutId id="2147483775" r:id="rId32"/>
    <p:sldLayoutId id="2147483776" r:id="rId33"/>
    <p:sldLayoutId id="2147483777" r:id="rId34"/>
  </p:sldLayoutIdLst>
  <p:transition>
    <p:fade/>
  </p:transition>
  <p:timing>
    <p:tnLst>
      <p:par>
        <p:cTn id="1" dur="indefinite" restart="never" nodeType="tmRoot"/>
      </p:par>
    </p:tnLst>
  </p:timing>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094077983"/>
      </p:ext>
    </p:extLst>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 id="2147483791" r:id="rId13"/>
    <p:sldLayoutId id="2147483792" r:id="rId14"/>
    <p:sldLayoutId id="2147483793" r:id="rId15"/>
    <p:sldLayoutId id="2147483794" r:id="rId16"/>
  </p:sldLayoutIdLst>
  <p:transition>
    <p:fade/>
  </p:transition>
  <p:timing>
    <p:tnLst>
      <p:par>
        <p:cTn id="1" dur="indefinite" restart="never" nodeType="tmRoot"/>
      </p:par>
    </p:tnLst>
  </p:timing>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294967295" orient="horz" pos="187">
          <p15:clr>
            <a:srgbClr val="5ACBF0"/>
          </p15:clr>
        </p15:guide>
        <p15:guide id="4294967295" pos="173">
          <p15:clr>
            <a:srgbClr val="5ACBF0"/>
          </p15:clr>
        </p15:guide>
        <p15:guide id="4294967295" pos="749">
          <p15:clr>
            <a:srgbClr val="5ACBF0"/>
          </p15:clr>
        </p15:guide>
        <p15:guide id="4294967295" pos="1325">
          <p15:clr>
            <a:srgbClr val="5ACBF0"/>
          </p15:clr>
        </p15:guide>
        <p15:guide id="4294967295" pos="1901">
          <p15:clr>
            <a:srgbClr val="5ACBF0"/>
          </p15:clr>
        </p15:guide>
        <p15:guide id="4294967295" pos="2477">
          <p15:clr>
            <a:srgbClr val="5ACBF0"/>
          </p15:clr>
        </p15:guide>
        <p15:guide id="4294967295" pos="3053">
          <p15:clr>
            <a:srgbClr val="5ACBF0"/>
          </p15:clr>
        </p15:guide>
        <p15:guide id="4294967295" pos="3629">
          <p15:clr>
            <a:srgbClr val="5ACBF0"/>
          </p15:clr>
        </p15:guide>
        <p15:guide id="4294967295" pos="4205">
          <p15:clr>
            <a:srgbClr val="5ACBF0"/>
          </p15:clr>
        </p15:guide>
        <p15:guide id="4294967295" pos="4781">
          <p15:clr>
            <a:srgbClr val="5ACBF0"/>
          </p15:clr>
        </p15:guide>
        <p15:guide id="4294967295" pos="5357">
          <p15:clr>
            <a:srgbClr val="5ACBF0"/>
          </p15:clr>
        </p15:guide>
        <p15:guide id="4294967295" pos="5933">
          <p15:clr>
            <a:srgbClr val="5ACBF0"/>
          </p15:clr>
        </p15:guide>
        <p15:guide id="4294967295" pos="6509">
          <p15:clr>
            <a:srgbClr val="5ACBF0"/>
          </p15:clr>
        </p15:guide>
        <p15:guide id="4294967295" pos="7085">
          <p15:clr>
            <a:srgbClr val="5ACBF0"/>
          </p15:clr>
        </p15:guide>
        <p15:guide id="4294967295" pos="7661">
          <p15:clr>
            <a:srgbClr val="5ACBF0"/>
          </p15:clr>
        </p15:guide>
        <p15:guide id="4294967295" pos="288">
          <p15:clr>
            <a:srgbClr val="C35EA4"/>
          </p15:clr>
        </p15:guide>
        <p15:guide id="4294967295" pos="7546">
          <p15:clr>
            <a:srgbClr val="C35EA4"/>
          </p15:clr>
        </p15:guide>
        <p15:guide id="4294967295" orient="horz" pos="763">
          <p15:clr>
            <a:srgbClr val="5ACBF0"/>
          </p15:clr>
        </p15:guide>
        <p15:guide id="4294967295" orient="horz" pos="1339">
          <p15:clr>
            <a:srgbClr val="5ACBF0"/>
          </p15:clr>
        </p15:guide>
        <p15:guide id="4294967295" orient="horz" pos="1915">
          <p15:clr>
            <a:srgbClr val="5ACBF0"/>
          </p15:clr>
        </p15:guide>
        <p15:guide id="4294967295" orient="horz" pos="2491">
          <p15:clr>
            <a:srgbClr val="5ACBF0"/>
          </p15:clr>
        </p15:guide>
        <p15:guide id="4294967295" orient="horz" pos="3067">
          <p15:clr>
            <a:srgbClr val="5ACBF0"/>
          </p15:clr>
        </p15:guide>
        <p15:guide id="4294967295" orient="horz" pos="3643">
          <p15:clr>
            <a:srgbClr val="5ACBF0"/>
          </p15:clr>
        </p15:guide>
        <p15:guide id="4294967295" orient="horz" pos="4219">
          <p15:clr>
            <a:srgbClr val="5ACBF0"/>
          </p15:clr>
        </p15:guide>
        <p15:guide id="4294967295" orient="horz" pos="302">
          <p15:clr>
            <a:srgbClr val="C35EA4"/>
          </p15:clr>
        </p15:guide>
        <p15:guide id="4294967295"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0.xml"/><Relationship Id="rId1" Type="http://schemas.openxmlformats.org/officeDocument/2006/relationships/slideLayout" Target="../slideLayouts/slideLayout37.xml"/><Relationship Id="rId4" Type="http://schemas.openxmlformats.org/officeDocument/2006/relationships/image" Target="../media/image18.emf"/></Relationships>
</file>

<file path=ppt/slides/_rels/slide1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1.xml"/><Relationship Id="rId1" Type="http://schemas.openxmlformats.org/officeDocument/2006/relationships/slideLayout" Target="../slideLayouts/slideLayout37.xml"/><Relationship Id="rId4" Type="http://schemas.openxmlformats.org/officeDocument/2006/relationships/image" Target="../media/image1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34.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Azure API Apps</a:t>
            </a: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a:xfrm>
            <a:off x="3128645" y="1770500"/>
            <a:ext cx="6370435" cy="481928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dirty="0">
                <a:solidFill>
                  <a:prstClr val="white">
                    <a:lumMod val="50000"/>
                  </a:prstClr>
                </a:solidFill>
              </a:rPr>
              <a:t>Resource Group – App Service</a:t>
            </a:r>
          </a:p>
        </p:txBody>
      </p:sp>
      <p:sp>
        <p:nvSpPr>
          <p:cNvPr id="28" name="Rectangle 27"/>
          <p:cNvSpPr/>
          <p:nvPr/>
        </p:nvSpPr>
        <p:spPr>
          <a:xfrm>
            <a:off x="3704519" y="2104227"/>
            <a:ext cx="621635" cy="319232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defTabSz="914367"/>
            <a:r>
              <a:rPr lang="en-US" dirty="0">
                <a:solidFill>
                  <a:prstClr val="white"/>
                </a:solidFill>
              </a:rPr>
              <a:t>API App Gateway</a:t>
            </a:r>
          </a:p>
        </p:txBody>
      </p:sp>
      <p:pic>
        <p:nvPicPr>
          <p:cNvPr id="47" name="Picture 46"/>
          <p:cNvPicPr>
            <a:picLocks noChangeAspect="1"/>
          </p:cNvPicPr>
          <p:nvPr/>
        </p:nvPicPr>
        <p:blipFill>
          <a:blip r:embed="rId3"/>
          <a:stretch>
            <a:fillRect/>
          </a:stretch>
        </p:blipFill>
        <p:spPr>
          <a:xfrm>
            <a:off x="5481481" y="5923177"/>
            <a:ext cx="553122" cy="584582"/>
          </a:xfrm>
          <a:prstGeom prst="rect">
            <a:avLst/>
          </a:prstGeom>
        </p:spPr>
      </p:pic>
      <p:pic>
        <p:nvPicPr>
          <p:cNvPr id="49" name="Picture 48"/>
          <p:cNvPicPr>
            <a:picLocks noChangeAspect="1"/>
          </p:cNvPicPr>
          <p:nvPr/>
        </p:nvPicPr>
        <p:blipFill>
          <a:blip r:embed="rId4"/>
          <a:stretch>
            <a:fillRect/>
          </a:stretch>
        </p:blipFill>
        <p:spPr>
          <a:xfrm>
            <a:off x="6207622" y="5923177"/>
            <a:ext cx="499107" cy="546701"/>
          </a:xfrm>
          <a:prstGeom prst="rect">
            <a:avLst/>
          </a:prstGeom>
        </p:spPr>
      </p:pic>
      <p:sp>
        <p:nvSpPr>
          <p:cNvPr id="50" name="Rectangle 49"/>
          <p:cNvSpPr/>
          <p:nvPr/>
        </p:nvSpPr>
        <p:spPr>
          <a:xfrm>
            <a:off x="6894883" y="5918651"/>
            <a:ext cx="2285675" cy="54856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dirty="0">
                <a:solidFill>
                  <a:prstClr val="white"/>
                </a:solidFill>
              </a:rPr>
              <a:t>other Azure services…</a:t>
            </a:r>
          </a:p>
        </p:txBody>
      </p:sp>
      <p:sp>
        <p:nvSpPr>
          <p:cNvPr id="53" name="Rectangle 52"/>
          <p:cNvSpPr/>
          <p:nvPr/>
        </p:nvSpPr>
        <p:spPr>
          <a:xfrm>
            <a:off x="690876" y="2920222"/>
            <a:ext cx="1925854" cy="156033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367"/>
            <a:r>
              <a:rPr lang="en-US" dirty="0">
                <a:solidFill>
                  <a:prstClr val="white"/>
                </a:solidFill>
              </a:rPr>
              <a:t>Clients</a:t>
            </a:r>
          </a:p>
          <a:p>
            <a:pPr marL="285695" indent="-285695" defTabSz="914367">
              <a:buFont typeface="Arial" panose="020B0604020202020204" pitchFamily="34" charset="0"/>
              <a:buChar char="•"/>
            </a:pPr>
            <a:r>
              <a:rPr lang="en-US" dirty="0">
                <a:solidFill>
                  <a:prstClr val="white"/>
                </a:solidFill>
              </a:rPr>
              <a:t>Web </a:t>
            </a:r>
          </a:p>
          <a:p>
            <a:pPr marL="285695" indent="-285695" defTabSz="914367">
              <a:buFont typeface="Arial" panose="020B0604020202020204" pitchFamily="34" charset="0"/>
              <a:buChar char="•"/>
            </a:pPr>
            <a:r>
              <a:rPr lang="en-US" dirty="0">
                <a:solidFill>
                  <a:prstClr val="white"/>
                </a:solidFill>
              </a:rPr>
              <a:t>Mobile (iOS)</a:t>
            </a:r>
          </a:p>
          <a:p>
            <a:pPr marL="285695" indent="-285695" defTabSz="914367">
              <a:buFont typeface="Arial" panose="020B0604020202020204" pitchFamily="34" charset="0"/>
              <a:buChar char="•"/>
            </a:pPr>
            <a:r>
              <a:rPr lang="en-US" dirty="0">
                <a:solidFill>
                  <a:prstClr val="white"/>
                </a:solidFill>
              </a:rPr>
              <a:t>Flow</a:t>
            </a:r>
          </a:p>
        </p:txBody>
      </p:sp>
      <p:cxnSp>
        <p:nvCxnSpPr>
          <p:cNvPr id="54" name="Straight Arrow Connector 53"/>
          <p:cNvCxnSpPr>
            <a:stCxn id="53" idx="3"/>
          </p:cNvCxnSpPr>
          <p:nvPr/>
        </p:nvCxnSpPr>
        <p:spPr>
          <a:xfrm>
            <a:off x="2616730" y="3700390"/>
            <a:ext cx="1080973" cy="3495"/>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10428303" y="3723010"/>
            <a:ext cx="1023831" cy="91427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568" dirty="0">
                <a:solidFill>
                  <a:prstClr val="white"/>
                </a:solidFill>
              </a:rPr>
              <a:t>3</a:t>
            </a:r>
            <a:r>
              <a:rPr lang="en-US" sz="1568" baseline="30000" dirty="0">
                <a:solidFill>
                  <a:prstClr val="white"/>
                </a:solidFill>
              </a:rPr>
              <a:t>rd</a:t>
            </a:r>
            <a:r>
              <a:rPr lang="en-US" sz="1568" dirty="0">
                <a:solidFill>
                  <a:prstClr val="white"/>
                </a:solidFill>
              </a:rPr>
              <a:t> party SaaS</a:t>
            </a:r>
          </a:p>
        </p:txBody>
      </p:sp>
      <p:sp>
        <p:nvSpPr>
          <p:cNvPr id="140" name="Rectangle 139"/>
          <p:cNvSpPr/>
          <p:nvPr/>
        </p:nvSpPr>
        <p:spPr>
          <a:xfrm>
            <a:off x="4848387" y="2170726"/>
            <a:ext cx="2192700" cy="319232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sz="1400" dirty="0">
                <a:solidFill>
                  <a:prstClr val="white">
                    <a:lumMod val="50000"/>
                  </a:prstClr>
                </a:solidFill>
              </a:rPr>
              <a:t>API Apps from Gallery</a:t>
            </a:r>
          </a:p>
        </p:txBody>
      </p:sp>
      <p:grpSp>
        <p:nvGrpSpPr>
          <p:cNvPr id="141" name="Group 140"/>
          <p:cNvGrpSpPr/>
          <p:nvPr/>
        </p:nvGrpSpPr>
        <p:grpSpPr>
          <a:xfrm>
            <a:off x="5022377" y="2564720"/>
            <a:ext cx="1645687" cy="639989"/>
            <a:chOff x="6875316" y="3837770"/>
            <a:chExt cx="1859280" cy="944880"/>
          </a:xfrm>
        </p:grpSpPr>
        <p:sp>
          <p:nvSpPr>
            <p:cNvPr id="168" name="Rectangle 167"/>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69" name="Rectangle 168"/>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70" name="Rectangle 169"/>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Salesforce Connector</a:t>
              </a:r>
            </a:p>
          </p:txBody>
        </p:sp>
      </p:grpSp>
      <p:grpSp>
        <p:nvGrpSpPr>
          <p:cNvPr id="142" name="Group 141"/>
          <p:cNvGrpSpPr/>
          <p:nvPr/>
        </p:nvGrpSpPr>
        <p:grpSpPr>
          <a:xfrm>
            <a:off x="5022377" y="3497436"/>
            <a:ext cx="1645687" cy="639989"/>
            <a:chOff x="6875316" y="3837770"/>
            <a:chExt cx="1859280" cy="944880"/>
          </a:xfrm>
        </p:grpSpPr>
        <p:sp>
          <p:nvSpPr>
            <p:cNvPr id="165" name="Rectangle 164"/>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66" name="Rectangle 165"/>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67" name="Rectangle 166"/>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Office 365 Connector</a:t>
              </a:r>
            </a:p>
          </p:txBody>
        </p:sp>
      </p:grpSp>
      <p:sp>
        <p:nvSpPr>
          <p:cNvPr id="145" name="Rectangle 144"/>
          <p:cNvSpPr/>
          <p:nvPr/>
        </p:nvSpPr>
        <p:spPr>
          <a:xfrm>
            <a:off x="7226699" y="2170726"/>
            <a:ext cx="2014837" cy="19117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sz="1400" dirty="0">
                <a:solidFill>
                  <a:prstClr val="white">
                    <a:lumMod val="50000"/>
                  </a:prstClr>
                </a:solidFill>
              </a:rPr>
              <a:t>Custom Code</a:t>
            </a:r>
          </a:p>
        </p:txBody>
      </p:sp>
      <p:grpSp>
        <p:nvGrpSpPr>
          <p:cNvPr id="146" name="Group 145"/>
          <p:cNvGrpSpPr/>
          <p:nvPr/>
        </p:nvGrpSpPr>
        <p:grpSpPr>
          <a:xfrm>
            <a:off x="7404027" y="2564720"/>
            <a:ext cx="1645687" cy="1455991"/>
            <a:chOff x="3540142" y="800491"/>
            <a:chExt cx="1645920" cy="1456198"/>
          </a:xfrm>
        </p:grpSpPr>
        <p:grpSp>
          <p:nvGrpSpPr>
            <p:cNvPr id="152" name="Group 151"/>
            <p:cNvGrpSpPr/>
            <p:nvPr/>
          </p:nvGrpSpPr>
          <p:grpSpPr>
            <a:xfrm>
              <a:off x="3540142" y="800491"/>
              <a:ext cx="1645920" cy="640080"/>
              <a:chOff x="6875316" y="3837770"/>
              <a:chExt cx="1859280" cy="944880"/>
            </a:xfrm>
          </p:grpSpPr>
          <p:sp>
            <p:nvSpPr>
              <p:cNvPr id="157" name="Rectangle 156"/>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58" name="Rectangle 157"/>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59" name="Rectangle 158"/>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Mobile App (Data Access)</a:t>
                </a:r>
              </a:p>
            </p:txBody>
          </p:sp>
        </p:grpSp>
        <p:grpSp>
          <p:nvGrpSpPr>
            <p:cNvPr id="153" name="Group 152"/>
            <p:cNvGrpSpPr/>
            <p:nvPr/>
          </p:nvGrpSpPr>
          <p:grpSpPr>
            <a:xfrm>
              <a:off x="3540142" y="1616609"/>
              <a:ext cx="1645920" cy="640080"/>
              <a:chOff x="6875316" y="3837770"/>
              <a:chExt cx="1859280" cy="944880"/>
            </a:xfrm>
          </p:grpSpPr>
          <p:sp>
            <p:nvSpPr>
              <p:cNvPr id="154" name="Rectangle 153"/>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55" name="Rectangle 154"/>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56" name="Rectangle 155"/>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Direct deployed</a:t>
                </a:r>
              </a:p>
            </p:txBody>
          </p:sp>
        </p:grpSp>
      </p:grpSp>
      <p:sp>
        <p:nvSpPr>
          <p:cNvPr id="147" name="Rectangle 146"/>
          <p:cNvSpPr/>
          <p:nvPr/>
        </p:nvSpPr>
        <p:spPr>
          <a:xfrm>
            <a:off x="7213669" y="4196725"/>
            <a:ext cx="2027866" cy="1166326"/>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sz="1400" dirty="0">
                <a:solidFill>
                  <a:prstClr val="white">
                    <a:lumMod val="50000"/>
                  </a:prstClr>
                </a:solidFill>
              </a:rPr>
              <a:t>Logic Apps</a:t>
            </a:r>
          </a:p>
        </p:txBody>
      </p:sp>
      <p:cxnSp>
        <p:nvCxnSpPr>
          <p:cNvPr id="175" name="Straight Arrow Connector 174"/>
          <p:cNvCxnSpPr>
            <a:stCxn id="45" idx="3"/>
            <a:endCxn id="59" idx="1"/>
          </p:cNvCxnSpPr>
          <p:nvPr/>
        </p:nvCxnSpPr>
        <p:spPr>
          <a:xfrm flipV="1">
            <a:off x="9499080" y="4180145"/>
            <a:ext cx="929223" cy="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a:xfrm>
            <a:off x="10416808" y="2271106"/>
            <a:ext cx="1023831" cy="91427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568" dirty="0">
                <a:solidFill>
                  <a:prstClr val="white"/>
                </a:solidFill>
              </a:rPr>
              <a:t>On-premises </a:t>
            </a:r>
          </a:p>
        </p:txBody>
      </p:sp>
      <p:cxnSp>
        <p:nvCxnSpPr>
          <p:cNvPr id="61" name="Straight Arrow Connector 60"/>
          <p:cNvCxnSpPr>
            <a:endCxn id="60" idx="1"/>
          </p:cNvCxnSpPr>
          <p:nvPr/>
        </p:nvCxnSpPr>
        <p:spPr>
          <a:xfrm flipV="1">
            <a:off x="9487586" y="2728241"/>
            <a:ext cx="929223" cy="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nvGrpSpPr>
          <p:cNvPr id="62" name="Group 61"/>
          <p:cNvGrpSpPr/>
          <p:nvPr/>
        </p:nvGrpSpPr>
        <p:grpSpPr>
          <a:xfrm>
            <a:off x="7404026" y="4519336"/>
            <a:ext cx="1645687" cy="639989"/>
            <a:chOff x="1060866" y="3292692"/>
            <a:chExt cx="1859280" cy="939812"/>
          </a:xfrm>
        </p:grpSpPr>
        <p:sp>
          <p:nvSpPr>
            <p:cNvPr id="63" name="Rectangle 62"/>
            <p:cNvSpPr/>
            <p:nvPr/>
          </p:nvSpPr>
          <p:spPr>
            <a:xfrm>
              <a:off x="1060866" y="3592424"/>
              <a:ext cx="18592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defTabSz="914367"/>
              <a:r>
                <a:rPr lang="en-US" sz="1372" dirty="0">
                  <a:solidFill>
                    <a:prstClr val="white"/>
                  </a:solidFill>
                </a:rPr>
                <a:t>Logic App </a:t>
              </a:r>
              <a:r>
                <a:rPr lang="en-US" sz="588" dirty="0">
                  <a:solidFill>
                    <a:prstClr val="white"/>
                  </a:solidFill>
                </a:rPr>
                <a:t>(also from gallery)</a:t>
              </a:r>
              <a:endParaRPr lang="en-US" sz="1372" dirty="0">
                <a:solidFill>
                  <a:prstClr val="white"/>
                </a:solidFill>
              </a:endParaRPr>
            </a:p>
          </p:txBody>
        </p:sp>
        <p:grpSp>
          <p:nvGrpSpPr>
            <p:cNvPr id="64" name="Group 63"/>
            <p:cNvGrpSpPr/>
            <p:nvPr/>
          </p:nvGrpSpPr>
          <p:grpSpPr>
            <a:xfrm>
              <a:off x="1060866" y="3292692"/>
              <a:ext cx="1828800" cy="457200"/>
              <a:chOff x="1124987" y="4325450"/>
              <a:chExt cx="1859280" cy="944880"/>
            </a:xfrm>
            <a:solidFill>
              <a:srgbClr val="00B0F0"/>
            </a:solidFill>
          </p:grpSpPr>
          <p:sp>
            <p:nvSpPr>
              <p:cNvPr id="65" name="Rectangle 64"/>
              <p:cNvSpPr/>
              <p:nvPr/>
            </p:nvSpPr>
            <p:spPr>
              <a:xfrm>
                <a:off x="1124987" y="4325450"/>
                <a:ext cx="1554480" cy="64008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endParaRPr lang="en-US" sz="1400" dirty="0">
                  <a:solidFill>
                    <a:prstClr val="white"/>
                  </a:solidFill>
                </a:endParaRPr>
              </a:p>
            </p:txBody>
          </p:sp>
          <p:sp>
            <p:nvSpPr>
              <p:cNvPr id="66" name="Rectangle 65"/>
              <p:cNvSpPr/>
              <p:nvPr/>
            </p:nvSpPr>
            <p:spPr>
              <a:xfrm>
                <a:off x="1277387" y="4477850"/>
                <a:ext cx="1554480" cy="64008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endParaRPr lang="en-US" sz="1400" dirty="0">
                  <a:solidFill>
                    <a:prstClr val="white"/>
                  </a:solidFill>
                </a:endParaRPr>
              </a:p>
            </p:txBody>
          </p:sp>
          <p:sp>
            <p:nvSpPr>
              <p:cNvPr id="67" name="Rectangle 66"/>
              <p:cNvSpPr/>
              <p:nvPr/>
            </p:nvSpPr>
            <p:spPr>
              <a:xfrm>
                <a:off x="1429787" y="4630250"/>
                <a:ext cx="1554480" cy="64008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sz="882" dirty="0">
                    <a:solidFill>
                      <a:prstClr val="white"/>
                    </a:solidFill>
                  </a:rPr>
                  <a:t>Logic App Definitions</a:t>
                </a:r>
              </a:p>
            </p:txBody>
          </p:sp>
        </p:grpSp>
      </p:grpSp>
      <p:sp>
        <p:nvSpPr>
          <p:cNvPr id="7" name="Can 6"/>
          <p:cNvSpPr/>
          <p:nvPr/>
        </p:nvSpPr>
        <p:spPr>
          <a:xfrm>
            <a:off x="3321255" y="5480585"/>
            <a:ext cx="1388164" cy="986629"/>
          </a:xfrm>
          <a:prstGeom prst="can">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dirty="0">
                <a:solidFill>
                  <a:prstClr val="white"/>
                </a:solidFill>
              </a:rPr>
              <a:t>Token Store</a:t>
            </a:r>
          </a:p>
        </p:txBody>
      </p:sp>
      <p:sp>
        <p:nvSpPr>
          <p:cNvPr id="72" name="TextBox 71"/>
          <p:cNvSpPr txBox="1"/>
          <p:nvPr/>
        </p:nvSpPr>
        <p:spPr>
          <a:xfrm>
            <a:off x="2585003" y="3279596"/>
            <a:ext cx="1159256" cy="374793"/>
          </a:xfrm>
          <a:prstGeom prst="rect">
            <a:avLst/>
          </a:prstGeom>
          <a:noFill/>
        </p:spPr>
        <p:txBody>
          <a:bodyPr wrap="none" rtlCol="0">
            <a:spAutoFit/>
          </a:bodyPr>
          <a:lstStyle/>
          <a:p>
            <a:pPr defTabSz="914367"/>
            <a:r>
              <a:rPr lang="en-US" dirty="0">
                <a:solidFill>
                  <a:prstClr val="black"/>
                </a:solidFill>
              </a:rPr>
              <a:t>Azure AD</a:t>
            </a:r>
          </a:p>
        </p:txBody>
      </p:sp>
      <p:grpSp>
        <p:nvGrpSpPr>
          <p:cNvPr id="73" name="Group 72"/>
          <p:cNvGrpSpPr/>
          <p:nvPr/>
        </p:nvGrpSpPr>
        <p:grpSpPr>
          <a:xfrm>
            <a:off x="5020207" y="4485862"/>
            <a:ext cx="1645687" cy="639989"/>
            <a:chOff x="6875316" y="3837770"/>
            <a:chExt cx="1859280" cy="944880"/>
          </a:xfrm>
        </p:grpSpPr>
        <p:sp>
          <p:nvSpPr>
            <p:cNvPr id="74" name="Rectangle 73"/>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75" name="Rectangle 74"/>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76" name="Rectangle 75"/>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Twilio Connector</a:t>
              </a:r>
            </a:p>
          </p:txBody>
        </p:sp>
      </p:grpSp>
      <p:sp>
        <p:nvSpPr>
          <p:cNvPr id="78" name="Rectangle 77"/>
          <p:cNvSpPr/>
          <p:nvPr/>
        </p:nvSpPr>
        <p:spPr>
          <a:xfrm>
            <a:off x="737476" y="5579541"/>
            <a:ext cx="1832654" cy="7887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dirty="0">
                <a:solidFill>
                  <a:prstClr val="white">
                    <a:lumMod val="50000"/>
                  </a:prstClr>
                </a:solidFill>
              </a:rPr>
              <a:t>Consent Server</a:t>
            </a:r>
          </a:p>
          <a:p>
            <a:pPr algn="ctr" defTabSz="914367"/>
            <a:r>
              <a:rPr lang="en-US" sz="1100" dirty="0">
                <a:solidFill>
                  <a:prstClr val="white">
                    <a:lumMod val="50000"/>
                  </a:prstClr>
                </a:solidFill>
              </a:rPr>
              <a:t>Facilitates SaaS login and token refresh</a:t>
            </a:r>
            <a:endParaRPr lang="en-US" dirty="0">
              <a:solidFill>
                <a:prstClr val="white">
                  <a:lumMod val="50000"/>
                </a:prstClr>
              </a:solidFill>
            </a:endParaRPr>
          </a:p>
        </p:txBody>
      </p:sp>
      <p:cxnSp>
        <p:nvCxnSpPr>
          <p:cNvPr id="81" name="Straight Arrow Connector 80"/>
          <p:cNvCxnSpPr>
            <a:stCxn id="28" idx="2"/>
            <a:endCxn id="7" idx="0"/>
          </p:cNvCxnSpPr>
          <p:nvPr/>
        </p:nvCxnSpPr>
        <p:spPr>
          <a:xfrm>
            <a:off x="4015337" y="5296552"/>
            <a:ext cx="0" cy="43069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a:stCxn id="53" idx="2"/>
            <a:endCxn id="78" idx="0"/>
          </p:cNvCxnSpPr>
          <p:nvPr/>
        </p:nvCxnSpPr>
        <p:spPr>
          <a:xfrm>
            <a:off x="1653803" y="4480556"/>
            <a:ext cx="0" cy="1098985"/>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78" idx="3"/>
            <a:endCxn id="7" idx="2"/>
          </p:cNvCxnSpPr>
          <p:nvPr/>
        </p:nvCxnSpPr>
        <p:spPr>
          <a:xfrm>
            <a:off x="2570130" y="5973899"/>
            <a:ext cx="751124" cy="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rot="16200000">
            <a:off x="893649" y="4849196"/>
            <a:ext cx="1159256" cy="374793"/>
          </a:xfrm>
          <a:prstGeom prst="rect">
            <a:avLst/>
          </a:prstGeom>
          <a:noFill/>
        </p:spPr>
        <p:txBody>
          <a:bodyPr wrap="none" rtlCol="0">
            <a:spAutoFit/>
          </a:bodyPr>
          <a:lstStyle/>
          <a:p>
            <a:pPr defTabSz="914367"/>
            <a:r>
              <a:rPr lang="en-US" dirty="0">
                <a:solidFill>
                  <a:prstClr val="black"/>
                </a:solidFill>
              </a:rPr>
              <a:t>Azure AD</a:t>
            </a:r>
          </a:p>
        </p:txBody>
      </p:sp>
      <p:sp>
        <p:nvSpPr>
          <p:cNvPr id="30" name="Title 29"/>
          <p:cNvSpPr>
            <a:spLocks noGrp="1"/>
          </p:cNvSpPr>
          <p:nvPr>
            <p:ph type="title"/>
          </p:nvPr>
        </p:nvSpPr>
        <p:spPr/>
        <p:txBody>
          <a:bodyPr/>
          <a:lstStyle/>
          <a:p>
            <a:r>
              <a:rPr lang="en-US" dirty="0" smtClean="0"/>
              <a:t>API Apps Architecture Example</a:t>
            </a:r>
            <a:endParaRPr lang="en-US" dirty="0"/>
          </a:p>
        </p:txBody>
      </p:sp>
      <p:sp>
        <p:nvSpPr>
          <p:cNvPr id="33" name="TextBox 32"/>
          <p:cNvSpPr txBox="1"/>
          <p:nvPr/>
        </p:nvSpPr>
        <p:spPr>
          <a:xfrm>
            <a:off x="321333" y="951498"/>
            <a:ext cx="11603748" cy="644437"/>
          </a:xfrm>
          <a:prstGeom prst="rect">
            <a:avLst/>
          </a:prstGeom>
          <a:noFill/>
        </p:spPr>
        <p:txBody>
          <a:bodyPr wrap="square" rtlCol="0">
            <a:spAutoFit/>
          </a:bodyPr>
          <a:lstStyle/>
          <a:p>
            <a:pPr defTabSz="914367"/>
            <a:r>
              <a:rPr lang="en-US" dirty="0">
                <a:solidFill>
                  <a:prstClr val="black"/>
                </a:solidFill>
              </a:rPr>
              <a:t>Backend is an API App with APIs from the gallery, as well as custom code.  It is registered with and protected by AAD. Logins to downstream SaaS are facilitated by a consent server and token store, using a server flow.</a:t>
            </a:r>
          </a:p>
        </p:txBody>
      </p:sp>
    </p:spTree>
    <p:extLst>
      <p:ext uri="{BB962C8B-B14F-4D97-AF65-F5344CB8AC3E}">
        <p14:creationId xmlns:p14="http://schemas.microsoft.com/office/powerpoint/2010/main" val="27273966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a:xfrm>
            <a:off x="3128645" y="1770500"/>
            <a:ext cx="6370435" cy="481928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dirty="0">
                <a:solidFill>
                  <a:prstClr val="white">
                    <a:lumMod val="50000"/>
                  </a:prstClr>
                </a:solidFill>
              </a:rPr>
              <a:t>Resource Group – App Service</a:t>
            </a:r>
          </a:p>
        </p:txBody>
      </p:sp>
      <p:pic>
        <p:nvPicPr>
          <p:cNvPr id="47" name="Picture 46"/>
          <p:cNvPicPr>
            <a:picLocks noChangeAspect="1"/>
          </p:cNvPicPr>
          <p:nvPr/>
        </p:nvPicPr>
        <p:blipFill>
          <a:blip r:embed="rId3"/>
          <a:stretch>
            <a:fillRect/>
          </a:stretch>
        </p:blipFill>
        <p:spPr>
          <a:xfrm>
            <a:off x="5481481" y="5923177"/>
            <a:ext cx="553122" cy="584582"/>
          </a:xfrm>
          <a:prstGeom prst="rect">
            <a:avLst/>
          </a:prstGeom>
        </p:spPr>
      </p:pic>
      <p:pic>
        <p:nvPicPr>
          <p:cNvPr id="49" name="Picture 48"/>
          <p:cNvPicPr>
            <a:picLocks noChangeAspect="1"/>
          </p:cNvPicPr>
          <p:nvPr/>
        </p:nvPicPr>
        <p:blipFill>
          <a:blip r:embed="rId4"/>
          <a:stretch>
            <a:fillRect/>
          </a:stretch>
        </p:blipFill>
        <p:spPr>
          <a:xfrm>
            <a:off x="6207622" y="5923177"/>
            <a:ext cx="499107" cy="546701"/>
          </a:xfrm>
          <a:prstGeom prst="rect">
            <a:avLst/>
          </a:prstGeom>
        </p:spPr>
      </p:pic>
      <p:sp>
        <p:nvSpPr>
          <p:cNvPr id="50" name="Rectangle 49"/>
          <p:cNvSpPr/>
          <p:nvPr/>
        </p:nvSpPr>
        <p:spPr>
          <a:xfrm>
            <a:off x="6894883" y="5918651"/>
            <a:ext cx="2285675" cy="54856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dirty="0">
                <a:solidFill>
                  <a:prstClr val="white"/>
                </a:solidFill>
              </a:rPr>
              <a:t>other Azure services…</a:t>
            </a:r>
          </a:p>
        </p:txBody>
      </p:sp>
      <p:sp>
        <p:nvSpPr>
          <p:cNvPr id="53" name="Rectangle 52"/>
          <p:cNvSpPr/>
          <p:nvPr/>
        </p:nvSpPr>
        <p:spPr>
          <a:xfrm>
            <a:off x="690876" y="2920222"/>
            <a:ext cx="1925854" cy="156033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367"/>
            <a:r>
              <a:rPr lang="en-US" dirty="0">
                <a:solidFill>
                  <a:prstClr val="white"/>
                </a:solidFill>
              </a:rPr>
              <a:t>Clients</a:t>
            </a:r>
          </a:p>
          <a:p>
            <a:pPr marL="285695" indent="-285695" defTabSz="914367">
              <a:buFont typeface="Arial" panose="020B0604020202020204" pitchFamily="34" charset="0"/>
              <a:buChar char="•"/>
            </a:pPr>
            <a:r>
              <a:rPr lang="en-US" dirty="0">
                <a:solidFill>
                  <a:prstClr val="white"/>
                </a:solidFill>
              </a:rPr>
              <a:t>Web </a:t>
            </a:r>
          </a:p>
          <a:p>
            <a:pPr marL="285695" indent="-285695" defTabSz="914367">
              <a:buFont typeface="Arial" panose="020B0604020202020204" pitchFamily="34" charset="0"/>
              <a:buChar char="•"/>
            </a:pPr>
            <a:r>
              <a:rPr lang="en-US" dirty="0">
                <a:solidFill>
                  <a:prstClr val="white"/>
                </a:solidFill>
              </a:rPr>
              <a:t>Mobile (iOS)</a:t>
            </a:r>
          </a:p>
          <a:p>
            <a:pPr marL="285695" indent="-285695" defTabSz="914367">
              <a:buFont typeface="Arial" panose="020B0604020202020204" pitchFamily="34" charset="0"/>
              <a:buChar char="•"/>
            </a:pPr>
            <a:r>
              <a:rPr lang="en-US" dirty="0">
                <a:solidFill>
                  <a:prstClr val="white"/>
                </a:solidFill>
              </a:rPr>
              <a:t>Flow</a:t>
            </a:r>
          </a:p>
        </p:txBody>
      </p:sp>
      <p:cxnSp>
        <p:nvCxnSpPr>
          <p:cNvPr id="54" name="Straight Arrow Connector 53"/>
          <p:cNvCxnSpPr>
            <a:stCxn id="53" idx="3"/>
          </p:cNvCxnSpPr>
          <p:nvPr/>
        </p:nvCxnSpPr>
        <p:spPr>
          <a:xfrm>
            <a:off x="2616730" y="3700390"/>
            <a:ext cx="1080973" cy="3495"/>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10428303" y="3723010"/>
            <a:ext cx="1023831" cy="91427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568" dirty="0">
                <a:solidFill>
                  <a:prstClr val="white"/>
                </a:solidFill>
              </a:rPr>
              <a:t>3</a:t>
            </a:r>
            <a:r>
              <a:rPr lang="en-US" sz="1568" baseline="30000" dirty="0">
                <a:solidFill>
                  <a:prstClr val="white"/>
                </a:solidFill>
              </a:rPr>
              <a:t>rd</a:t>
            </a:r>
            <a:r>
              <a:rPr lang="en-US" sz="1568" dirty="0">
                <a:solidFill>
                  <a:prstClr val="white"/>
                </a:solidFill>
              </a:rPr>
              <a:t> party SaaS</a:t>
            </a:r>
          </a:p>
        </p:txBody>
      </p:sp>
      <p:sp>
        <p:nvSpPr>
          <p:cNvPr id="140" name="Rectangle 139"/>
          <p:cNvSpPr/>
          <p:nvPr/>
        </p:nvSpPr>
        <p:spPr>
          <a:xfrm>
            <a:off x="4848387" y="2170726"/>
            <a:ext cx="2192700" cy="319232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sz="1400" dirty="0">
                <a:solidFill>
                  <a:prstClr val="white">
                    <a:lumMod val="50000"/>
                  </a:prstClr>
                </a:solidFill>
              </a:rPr>
              <a:t>API Apps from Gallery</a:t>
            </a:r>
          </a:p>
        </p:txBody>
      </p:sp>
      <p:grpSp>
        <p:nvGrpSpPr>
          <p:cNvPr id="141" name="Group 140"/>
          <p:cNvGrpSpPr/>
          <p:nvPr/>
        </p:nvGrpSpPr>
        <p:grpSpPr>
          <a:xfrm>
            <a:off x="5022377" y="2564720"/>
            <a:ext cx="1645687" cy="639989"/>
            <a:chOff x="6875316" y="3837770"/>
            <a:chExt cx="1859280" cy="944880"/>
          </a:xfrm>
        </p:grpSpPr>
        <p:sp>
          <p:nvSpPr>
            <p:cNvPr id="168" name="Rectangle 167"/>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69" name="Rectangle 168"/>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70" name="Rectangle 169"/>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Salesforce Connector</a:t>
              </a:r>
            </a:p>
          </p:txBody>
        </p:sp>
      </p:grpSp>
      <p:grpSp>
        <p:nvGrpSpPr>
          <p:cNvPr id="142" name="Group 141"/>
          <p:cNvGrpSpPr/>
          <p:nvPr/>
        </p:nvGrpSpPr>
        <p:grpSpPr>
          <a:xfrm>
            <a:off x="5022377" y="3497436"/>
            <a:ext cx="1645687" cy="639989"/>
            <a:chOff x="6875316" y="3837770"/>
            <a:chExt cx="1859280" cy="944880"/>
          </a:xfrm>
        </p:grpSpPr>
        <p:sp>
          <p:nvSpPr>
            <p:cNvPr id="165" name="Rectangle 164"/>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66" name="Rectangle 165"/>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67" name="Rectangle 166"/>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Office 365 Connector</a:t>
              </a:r>
            </a:p>
          </p:txBody>
        </p:sp>
      </p:grpSp>
      <p:sp>
        <p:nvSpPr>
          <p:cNvPr id="145" name="Rectangle 144"/>
          <p:cNvSpPr/>
          <p:nvPr/>
        </p:nvSpPr>
        <p:spPr>
          <a:xfrm>
            <a:off x="7226699" y="2170726"/>
            <a:ext cx="2014837" cy="1911703"/>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sz="1400" dirty="0">
                <a:solidFill>
                  <a:prstClr val="white">
                    <a:lumMod val="50000"/>
                  </a:prstClr>
                </a:solidFill>
              </a:rPr>
              <a:t>Custom Code</a:t>
            </a:r>
          </a:p>
        </p:txBody>
      </p:sp>
      <p:grpSp>
        <p:nvGrpSpPr>
          <p:cNvPr id="146" name="Group 145"/>
          <p:cNvGrpSpPr/>
          <p:nvPr/>
        </p:nvGrpSpPr>
        <p:grpSpPr>
          <a:xfrm>
            <a:off x="7404027" y="2564720"/>
            <a:ext cx="1645687" cy="1455991"/>
            <a:chOff x="3540142" y="800491"/>
            <a:chExt cx="1645920" cy="1456198"/>
          </a:xfrm>
        </p:grpSpPr>
        <p:grpSp>
          <p:nvGrpSpPr>
            <p:cNvPr id="152" name="Group 151"/>
            <p:cNvGrpSpPr/>
            <p:nvPr/>
          </p:nvGrpSpPr>
          <p:grpSpPr>
            <a:xfrm>
              <a:off x="3540142" y="800491"/>
              <a:ext cx="1645920" cy="640080"/>
              <a:chOff x="6875316" y="3837770"/>
              <a:chExt cx="1859280" cy="944880"/>
            </a:xfrm>
          </p:grpSpPr>
          <p:sp>
            <p:nvSpPr>
              <p:cNvPr id="157" name="Rectangle 156"/>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58" name="Rectangle 157"/>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59" name="Rectangle 158"/>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Mobile App (Data Access)</a:t>
                </a:r>
              </a:p>
            </p:txBody>
          </p:sp>
        </p:grpSp>
        <p:grpSp>
          <p:nvGrpSpPr>
            <p:cNvPr id="153" name="Group 152"/>
            <p:cNvGrpSpPr/>
            <p:nvPr/>
          </p:nvGrpSpPr>
          <p:grpSpPr>
            <a:xfrm>
              <a:off x="3540142" y="1616609"/>
              <a:ext cx="1645920" cy="640080"/>
              <a:chOff x="6875316" y="3837770"/>
              <a:chExt cx="1859280" cy="944880"/>
            </a:xfrm>
          </p:grpSpPr>
          <p:sp>
            <p:nvSpPr>
              <p:cNvPr id="154" name="Rectangle 153"/>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55" name="Rectangle 154"/>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156" name="Rectangle 155"/>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Direct deployed</a:t>
                </a:r>
              </a:p>
            </p:txBody>
          </p:sp>
        </p:grpSp>
      </p:grpSp>
      <p:sp>
        <p:nvSpPr>
          <p:cNvPr id="147" name="Rectangle 146"/>
          <p:cNvSpPr/>
          <p:nvPr/>
        </p:nvSpPr>
        <p:spPr>
          <a:xfrm>
            <a:off x="7213669" y="4196725"/>
            <a:ext cx="2027866" cy="1166326"/>
          </a:xfrm>
          <a:prstGeom prst="rect">
            <a:avLst/>
          </a:prstGeom>
          <a:noFill/>
          <a:ln>
            <a:solidFill>
              <a:srgbClr val="FFC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sz="1400" dirty="0">
                <a:solidFill>
                  <a:prstClr val="white">
                    <a:lumMod val="50000"/>
                  </a:prstClr>
                </a:solidFill>
              </a:rPr>
              <a:t>Logic Apps</a:t>
            </a:r>
          </a:p>
        </p:txBody>
      </p:sp>
      <p:cxnSp>
        <p:nvCxnSpPr>
          <p:cNvPr id="175" name="Straight Arrow Connector 174"/>
          <p:cNvCxnSpPr>
            <a:stCxn id="45" idx="3"/>
            <a:endCxn id="59" idx="1"/>
          </p:cNvCxnSpPr>
          <p:nvPr/>
        </p:nvCxnSpPr>
        <p:spPr>
          <a:xfrm flipV="1">
            <a:off x="9499080" y="4180145"/>
            <a:ext cx="929223" cy="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a:xfrm>
            <a:off x="10416808" y="2271106"/>
            <a:ext cx="1023831" cy="91427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568" dirty="0">
                <a:solidFill>
                  <a:prstClr val="white"/>
                </a:solidFill>
              </a:rPr>
              <a:t>On-premises </a:t>
            </a:r>
          </a:p>
        </p:txBody>
      </p:sp>
      <p:cxnSp>
        <p:nvCxnSpPr>
          <p:cNvPr id="61" name="Straight Arrow Connector 60"/>
          <p:cNvCxnSpPr>
            <a:endCxn id="60" idx="1"/>
          </p:cNvCxnSpPr>
          <p:nvPr/>
        </p:nvCxnSpPr>
        <p:spPr>
          <a:xfrm flipV="1">
            <a:off x="9487586" y="2728241"/>
            <a:ext cx="929223" cy="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nvGrpSpPr>
          <p:cNvPr id="62" name="Group 61"/>
          <p:cNvGrpSpPr/>
          <p:nvPr/>
        </p:nvGrpSpPr>
        <p:grpSpPr>
          <a:xfrm>
            <a:off x="7404026" y="4519336"/>
            <a:ext cx="1645687" cy="639989"/>
            <a:chOff x="1060866" y="3292692"/>
            <a:chExt cx="1859280" cy="939812"/>
          </a:xfrm>
        </p:grpSpPr>
        <p:sp>
          <p:nvSpPr>
            <p:cNvPr id="63" name="Rectangle 62"/>
            <p:cNvSpPr/>
            <p:nvPr/>
          </p:nvSpPr>
          <p:spPr>
            <a:xfrm>
              <a:off x="1060866" y="3592424"/>
              <a:ext cx="18592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defTabSz="914367"/>
              <a:r>
                <a:rPr lang="en-US" sz="1372" dirty="0">
                  <a:solidFill>
                    <a:prstClr val="white"/>
                  </a:solidFill>
                </a:rPr>
                <a:t>Logic App </a:t>
              </a:r>
              <a:r>
                <a:rPr lang="en-US" sz="588" dirty="0">
                  <a:solidFill>
                    <a:prstClr val="white"/>
                  </a:solidFill>
                </a:rPr>
                <a:t> (also from gallery)</a:t>
              </a:r>
              <a:endParaRPr lang="en-US" sz="1372" dirty="0">
                <a:solidFill>
                  <a:prstClr val="white"/>
                </a:solidFill>
              </a:endParaRPr>
            </a:p>
          </p:txBody>
        </p:sp>
        <p:grpSp>
          <p:nvGrpSpPr>
            <p:cNvPr id="64" name="Group 63"/>
            <p:cNvGrpSpPr/>
            <p:nvPr/>
          </p:nvGrpSpPr>
          <p:grpSpPr>
            <a:xfrm>
              <a:off x="1060866" y="3292692"/>
              <a:ext cx="1828800" cy="457200"/>
              <a:chOff x="1124987" y="4325450"/>
              <a:chExt cx="1859280" cy="944880"/>
            </a:xfrm>
            <a:solidFill>
              <a:srgbClr val="00B0F0"/>
            </a:solidFill>
          </p:grpSpPr>
          <p:sp>
            <p:nvSpPr>
              <p:cNvPr id="65" name="Rectangle 64"/>
              <p:cNvSpPr/>
              <p:nvPr/>
            </p:nvSpPr>
            <p:spPr>
              <a:xfrm>
                <a:off x="1124987" y="4325450"/>
                <a:ext cx="1554480" cy="64008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endParaRPr lang="en-US" sz="1400" dirty="0">
                  <a:solidFill>
                    <a:prstClr val="white"/>
                  </a:solidFill>
                </a:endParaRPr>
              </a:p>
            </p:txBody>
          </p:sp>
          <p:sp>
            <p:nvSpPr>
              <p:cNvPr id="66" name="Rectangle 65"/>
              <p:cNvSpPr/>
              <p:nvPr/>
            </p:nvSpPr>
            <p:spPr>
              <a:xfrm>
                <a:off x="1277387" y="4477850"/>
                <a:ext cx="1554480" cy="64008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endParaRPr lang="en-US" sz="1400" dirty="0">
                  <a:solidFill>
                    <a:prstClr val="white"/>
                  </a:solidFill>
                </a:endParaRPr>
              </a:p>
            </p:txBody>
          </p:sp>
          <p:sp>
            <p:nvSpPr>
              <p:cNvPr id="67" name="Rectangle 66"/>
              <p:cNvSpPr/>
              <p:nvPr/>
            </p:nvSpPr>
            <p:spPr>
              <a:xfrm>
                <a:off x="1429787" y="4630250"/>
                <a:ext cx="1554480" cy="640080"/>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sz="882" dirty="0">
                    <a:solidFill>
                      <a:prstClr val="white"/>
                    </a:solidFill>
                  </a:rPr>
                  <a:t>Logic App Definitions</a:t>
                </a:r>
              </a:p>
            </p:txBody>
          </p:sp>
        </p:grpSp>
      </p:grpSp>
      <p:sp>
        <p:nvSpPr>
          <p:cNvPr id="7" name="Can 6"/>
          <p:cNvSpPr/>
          <p:nvPr/>
        </p:nvSpPr>
        <p:spPr>
          <a:xfrm>
            <a:off x="3321255" y="5480585"/>
            <a:ext cx="1388164" cy="986629"/>
          </a:xfrm>
          <a:prstGeom prst="can">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dirty="0">
                <a:solidFill>
                  <a:prstClr val="white"/>
                </a:solidFill>
              </a:rPr>
              <a:t>Token Store</a:t>
            </a:r>
          </a:p>
        </p:txBody>
      </p:sp>
      <p:sp>
        <p:nvSpPr>
          <p:cNvPr id="72" name="TextBox 71"/>
          <p:cNvSpPr txBox="1"/>
          <p:nvPr/>
        </p:nvSpPr>
        <p:spPr>
          <a:xfrm>
            <a:off x="2585003" y="3279596"/>
            <a:ext cx="1159256" cy="374793"/>
          </a:xfrm>
          <a:prstGeom prst="rect">
            <a:avLst/>
          </a:prstGeom>
          <a:noFill/>
        </p:spPr>
        <p:txBody>
          <a:bodyPr wrap="none" rtlCol="0">
            <a:spAutoFit/>
          </a:bodyPr>
          <a:lstStyle/>
          <a:p>
            <a:pPr defTabSz="914367"/>
            <a:r>
              <a:rPr lang="en-US" dirty="0">
                <a:solidFill>
                  <a:prstClr val="black"/>
                </a:solidFill>
              </a:rPr>
              <a:t>Azure AD</a:t>
            </a:r>
          </a:p>
        </p:txBody>
      </p:sp>
      <p:grpSp>
        <p:nvGrpSpPr>
          <p:cNvPr id="73" name="Group 72"/>
          <p:cNvGrpSpPr/>
          <p:nvPr/>
        </p:nvGrpSpPr>
        <p:grpSpPr>
          <a:xfrm>
            <a:off x="5020207" y="4485862"/>
            <a:ext cx="1645687" cy="639989"/>
            <a:chOff x="6875316" y="3837770"/>
            <a:chExt cx="1859280" cy="944880"/>
          </a:xfrm>
        </p:grpSpPr>
        <p:sp>
          <p:nvSpPr>
            <p:cNvPr id="74" name="Rectangle 73"/>
            <p:cNvSpPr/>
            <p:nvPr/>
          </p:nvSpPr>
          <p:spPr>
            <a:xfrm>
              <a:off x="6875316" y="38377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75" name="Rectangle 74"/>
            <p:cNvSpPr/>
            <p:nvPr/>
          </p:nvSpPr>
          <p:spPr>
            <a:xfrm>
              <a:off x="7027716" y="39901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400" dirty="0">
                <a:solidFill>
                  <a:prstClr val="white"/>
                </a:solidFill>
              </a:endParaRPr>
            </a:p>
          </p:txBody>
        </p:sp>
        <p:sp>
          <p:nvSpPr>
            <p:cNvPr id="76" name="Rectangle 75"/>
            <p:cNvSpPr/>
            <p:nvPr/>
          </p:nvSpPr>
          <p:spPr>
            <a:xfrm>
              <a:off x="7180116" y="4142570"/>
              <a:ext cx="1554480" cy="640080"/>
            </a:xfrm>
            <a:prstGeom prst="rect">
              <a:avLst/>
            </a:prstGeom>
            <a:solidFill>
              <a:srgbClr val="92D05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400" dirty="0">
                  <a:solidFill>
                    <a:prstClr val="white"/>
                  </a:solidFill>
                </a:rPr>
                <a:t>Mobile Services</a:t>
              </a:r>
            </a:p>
          </p:txBody>
        </p:sp>
      </p:grpSp>
      <p:sp>
        <p:nvSpPr>
          <p:cNvPr id="78" name="Rectangle 77"/>
          <p:cNvSpPr/>
          <p:nvPr/>
        </p:nvSpPr>
        <p:spPr>
          <a:xfrm>
            <a:off x="737476" y="5579541"/>
            <a:ext cx="1832654" cy="78871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dirty="0">
                <a:solidFill>
                  <a:prstClr val="white">
                    <a:lumMod val="50000"/>
                  </a:prstClr>
                </a:solidFill>
              </a:rPr>
              <a:t>Consent Server</a:t>
            </a:r>
          </a:p>
          <a:p>
            <a:pPr algn="ctr" defTabSz="914367"/>
            <a:r>
              <a:rPr lang="en-US" sz="1100" dirty="0">
                <a:solidFill>
                  <a:prstClr val="white">
                    <a:lumMod val="50000"/>
                  </a:prstClr>
                </a:solidFill>
              </a:rPr>
              <a:t>Facilitates SaaS login and token refresh</a:t>
            </a:r>
            <a:endParaRPr lang="en-US" dirty="0">
              <a:solidFill>
                <a:prstClr val="white">
                  <a:lumMod val="50000"/>
                </a:prstClr>
              </a:solidFill>
            </a:endParaRPr>
          </a:p>
        </p:txBody>
      </p:sp>
      <p:cxnSp>
        <p:nvCxnSpPr>
          <p:cNvPr id="81" name="Straight Arrow Connector 80"/>
          <p:cNvCxnSpPr>
            <a:stCxn id="28" idx="2"/>
            <a:endCxn id="7" idx="0"/>
          </p:cNvCxnSpPr>
          <p:nvPr/>
        </p:nvCxnSpPr>
        <p:spPr>
          <a:xfrm>
            <a:off x="4015337" y="5296552"/>
            <a:ext cx="0" cy="43069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a:stCxn id="53" idx="2"/>
            <a:endCxn id="78" idx="0"/>
          </p:cNvCxnSpPr>
          <p:nvPr/>
        </p:nvCxnSpPr>
        <p:spPr>
          <a:xfrm>
            <a:off x="1653803" y="4480556"/>
            <a:ext cx="0" cy="1098985"/>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78" idx="3"/>
            <a:endCxn id="7" idx="2"/>
          </p:cNvCxnSpPr>
          <p:nvPr/>
        </p:nvCxnSpPr>
        <p:spPr>
          <a:xfrm>
            <a:off x="2570130" y="5973899"/>
            <a:ext cx="751124" cy="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rot="16200000">
            <a:off x="893649" y="4849196"/>
            <a:ext cx="1159256" cy="374793"/>
          </a:xfrm>
          <a:prstGeom prst="rect">
            <a:avLst/>
          </a:prstGeom>
          <a:noFill/>
        </p:spPr>
        <p:txBody>
          <a:bodyPr wrap="none" rtlCol="0">
            <a:spAutoFit/>
          </a:bodyPr>
          <a:lstStyle/>
          <a:p>
            <a:pPr defTabSz="914367"/>
            <a:r>
              <a:rPr lang="en-US" dirty="0">
                <a:solidFill>
                  <a:prstClr val="black"/>
                </a:solidFill>
              </a:rPr>
              <a:t>Azure AD</a:t>
            </a:r>
          </a:p>
        </p:txBody>
      </p:sp>
      <p:sp>
        <p:nvSpPr>
          <p:cNvPr id="30" name="Title 29"/>
          <p:cNvSpPr>
            <a:spLocks noGrp="1"/>
          </p:cNvSpPr>
          <p:nvPr>
            <p:ph type="title"/>
          </p:nvPr>
        </p:nvSpPr>
        <p:spPr/>
        <p:txBody>
          <a:bodyPr/>
          <a:lstStyle/>
          <a:p>
            <a:r>
              <a:rPr lang="en-US" dirty="0" smtClean="0"/>
              <a:t>API Apps Architecture Example</a:t>
            </a:r>
            <a:endParaRPr lang="en-US" dirty="0"/>
          </a:p>
        </p:txBody>
      </p:sp>
      <p:sp>
        <p:nvSpPr>
          <p:cNvPr id="33" name="TextBox 32"/>
          <p:cNvSpPr txBox="1"/>
          <p:nvPr/>
        </p:nvSpPr>
        <p:spPr>
          <a:xfrm>
            <a:off x="321333" y="951498"/>
            <a:ext cx="11603748" cy="644437"/>
          </a:xfrm>
          <a:prstGeom prst="rect">
            <a:avLst/>
          </a:prstGeom>
          <a:noFill/>
        </p:spPr>
        <p:txBody>
          <a:bodyPr wrap="square" rtlCol="0">
            <a:spAutoFit/>
          </a:bodyPr>
          <a:lstStyle/>
          <a:p>
            <a:pPr defTabSz="914367"/>
            <a:r>
              <a:rPr lang="en-US" dirty="0">
                <a:solidFill>
                  <a:prstClr val="black"/>
                </a:solidFill>
              </a:rPr>
              <a:t>Backend is an API App with APIs from the gallery, as well as custom code.  It is registered with and protected by AAD. Logins to downstream SaaS are facilitated by a consent server and token store, using a server flow.</a:t>
            </a:r>
          </a:p>
        </p:txBody>
      </p:sp>
      <p:sp>
        <p:nvSpPr>
          <p:cNvPr id="4" name="Multiply 3"/>
          <p:cNvSpPr/>
          <p:nvPr/>
        </p:nvSpPr>
        <p:spPr>
          <a:xfrm>
            <a:off x="4965381" y="4352297"/>
            <a:ext cx="1844223" cy="907118"/>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a:solidFill>
                <a:srgbClr val="FFFFFF"/>
              </a:solidFill>
            </a:endParaRPr>
          </a:p>
        </p:txBody>
      </p:sp>
      <p:sp>
        <p:nvSpPr>
          <p:cNvPr id="86" name="Rectangle 85"/>
          <p:cNvSpPr/>
          <p:nvPr/>
        </p:nvSpPr>
        <p:spPr>
          <a:xfrm>
            <a:off x="1" y="488"/>
            <a:ext cx="12191999" cy="6857026"/>
          </a:xfrm>
          <a:prstGeom prst="rect">
            <a:avLst/>
          </a:prstGeom>
          <a:solidFill>
            <a:srgbClr val="00000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65">
              <a:solidFill>
                <a:srgbClr val="FFFFFF"/>
              </a:solidFill>
            </a:endParaRPr>
          </a:p>
        </p:txBody>
      </p:sp>
      <p:sp>
        <p:nvSpPr>
          <p:cNvPr id="28" name="Rectangle 27"/>
          <p:cNvSpPr/>
          <p:nvPr/>
        </p:nvSpPr>
        <p:spPr>
          <a:xfrm>
            <a:off x="3704519" y="2104227"/>
            <a:ext cx="621635" cy="3192325"/>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defTabSz="914367"/>
            <a:r>
              <a:rPr lang="en-US" dirty="0">
                <a:solidFill>
                  <a:prstClr val="white"/>
                </a:solidFill>
              </a:rPr>
              <a:t>API App Gateway</a:t>
            </a:r>
          </a:p>
        </p:txBody>
      </p:sp>
      <p:sp>
        <p:nvSpPr>
          <p:cNvPr id="87" name="Multiply 86"/>
          <p:cNvSpPr/>
          <p:nvPr/>
        </p:nvSpPr>
        <p:spPr>
          <a:xfrm>
            <a:off x="4867615" y="4267355"/>
            <a:ext cx="1808226" cy="889412"/>
          </a:xfrm>
          <a:prstGeom prst="mathMultiply">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endParaRPr lang="en-US" sz="1765">
              <a:solidFill>
                <a:srgbClr val="FFFFFF"/>
              </a:solidFill>
            </a:endParaRPr>
          </a:p>
        </p:txBody>
      </p:sp>
      <p:sp>
        <p:nvSpPr>
          <p:cNvPr id="89" name="Rectangle 88"/>
          <p:cNvSpPr/>
          <p:nvPr/>
        </p:nvSpPr>
        <p:spPr>
          <a:xfrm>
            <a:off x="8274626" y="5361262"/>
            <a:ext cx="1703207" cy="26892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372" dirty="0">
                <a:solidFill>
                  <a:prstClr val="white"/>
                </a:solidFill>
              </a:rPr>
              <a:t>Isolated storage</a:t>
            </a:r>
          </a:p>
        </p:txBody>
      </p:sp>
      <p:sp>
        <p:nvSpPr>
          <p:cNvPr id="90" name="Rectangle 89"/>
          <p:cNvSpPr/>
          <p:nvPr/>
        </p:nvSpPr>
        <p:spPr>
          <a:xfrm>
            <a:off x="8274626" y="5658479"/>
            <a:ext cx="1703207" cy="26892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372" dirty="0">
                <a:solidFill>
                  <a:prstClr val="white"/>
                </a:solidFill>
              </a:rPr>
              <a:t>Shared </a:t>
            </a:r>
            <a:r>
              <a:rPr lang="en-US" sz="1372" dirty="0" err="1">
                <a:solidFill>
                  <a:prstClr val="white"/>
                </a:solidFill>
              </a:rPr>
              <a:t>config</a:t>
            </a:r>
            <a:endParaRPr lang="en-US" sz="1372" dirty="0">
              <a:solidFill>
                <a:prstClr val="white"/>
              </a:solidFill>
            </a:endParaRPr>
          </a:p>
        </p:txBody>
      </p:sp>
      <p:sp>
        <p:nvSpPr>
          <p:cNvPr id="91" name="Rectangle 90"/>
          <p:cNvSpPr/>
          <p:nvPr/>
        </p:nvSpPr>
        <p:spPr>
          <a:xfrm>
            <a:off x="8274626" y="5955695"/>
            <a:ext cx="1703207" cy="268927"/>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372" dirty="0">
                <a:solidFill>
                  <a:prstClr val="white"/>
                </a:solidFill>
              </a:rPr>
              <a:t>Secure token store</a:t>
            </a:r>
          </a:p>
        </p:txBody>
      </p:sp>
      <p:sp>
        <p:nvSpPr>
          <p:cNvPr id="92" name="Rectangle 91"/>
          <p:cNvSpPr/>
          <p:nvPr/>
        </p:nvSpPr>
        <p:spPr>
          <a:xfrm>
            <a:off x="5119459" y="1658871"/>
            <a:ext cx="2689274" cy="458761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defTabSz="914367"/>
            <a:r>
              <a:rPr lang="en-US" sz="1765" dirty="0">
                <a:solidFill>
                  <a:prstClr val="white"/>
                </a:solidFill>
              </a:rPr>
              <a:t>API App Gateway</a:t>
            </a:r>
          </a:p>
        </p:txBody>
      </p:sp>
      <p:sp>
        <p:nvSpPr>
          <p:cNvPr id="93" name="Rectangle 92"/>
          <p:cNvSpPr/>
          <p:nvPr/>
        </p:nvSpPr>
        <p:spPr>
          <a:xfrm>
            <a:off x="5113002" y="2091552"/>
            <a:ext cx="2689274" cy="1075710"/>
          </a:xfrm>
          <a:prstGeom prst="rect">
            <a:avLst/>
          </a:prstGeom>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914367"/>
            <a:r>
              <a:rPr lang="en-US" sz="1765" dirty="0">
                <a:solidFill>
                  <a:prstClr val="white"/>
                </a:solidFill>
              </a:rPr>
              <a:t>Runtime</a:t>
            </a:r>
          </a:p>
          <a:p>
            <a:pPr marL="280121" indent="-280121" defTabSz="914367">
              <a:buFont typeface="Arial" panose="020B0604020202020204" pitchFamily="34" charset="0"/>
              <a:buChar char="•"/>
            </a:pPr>
            <a:r>
              <a:rPr lang="en-US" sz="1568" dirty="0">
                <a:solidFill>
                  <a:prstClr val="white"/>
                </a:solidFill>
              </a:rPr>
              <a:t>Name resolution</a:t>
            </a:r>
          </a:p>
          <a:p>
            <a:pPr marL="280121" indent="-280121" defTabSz="914367">
              <a:buFont typeface="Arial" panose="020B0604020202020204" pitchFamily="34" charset="0"/>
              <a:buChar char="•"/>
            </a:pPr>
            <a:r>
              <a:rPr lang="en-US" sz="1568" dirty="0">
                <a:solidFill>
                  <a:prstClr val="white"/>
                </a:solidFill>
              </a:rPr>
              <a:t>Isolated storage</a:t>
            </a:r>
          </a:p>
          <a:p>
            <a:pPr marL="280121" indent="-280121" defTabSz="914367">
              <a:buFont typeface="Arial" panose="020B0604020202020204" pitchFamily="34" charset="0"/>
              <a:buChar char="•"/>
            </a:pPr>
            <a:r>
              <a:rPr lang="en-US" sz="1568" dirty="0">
                <a:solidFill>
                  <a:prstClr val="white"/>
                </a:solidFill>
              </a:rPr>
              <a:t>Shared </a:t>
            </a:r>
            <a:r>
              <a:rPr lang="en-US" sz="1568" dirty="0" err="1">
                <a:solidFill>
                  <a:prstClr val="white"/>
                </a:solidFill>
              </a:rPr>
              <a:t>config</a:t>
            </a:r>
            <a:endParaRPr lang="en-US" sz="1568" dirty="0">
              <a:solidFill>
                <a:prstClr val="white"/>
              </a:solidFill>
            </a:endParaRPr>
          </a:p>
        </p:txBody>
      </p:sp>
      <p:sp>
        <p:nvSpPr>
          <p:cNvPr id="94" name="Rectangle 93"/>
          <p:cNvSpPr/>
          <p:nvPr/>
        </p:nvSpPr>
        <p:spPr>
          <a:xfrm>
            <a:off x="5113002" y="3167261"/>
            <a:ext cx="2689274" cy="1075710"/>
          </a:xfrm>
          <a:prstGeom prst="rect">
            <a:avLst/>
          </a:prstGeom>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914367"/>
            <a:r>
              <a:rPr lang="en-US" sz="1765" dirty="0">
                <a:solidFill>
                  <a:prstClr val="white"/>
                </a:solidFill>
              </a:rPr>
              <a:t>Proxy</a:t>
            </a:r>
          </a:p>
          <a:p>
            <a:pPr marL="280121" indent="-280121" defTabSz="914367">
              <a:buFont typeface="Arial" panose="020B0604020202020204" pitchFamily="34" charset="0"/>
              <a:buChar char="•"/>
            </a:pPr>
            <a:r>
              <a:rPr lang="en-US" sz="1568" dirty="0">
                <a:solidFill>
                  <a:prstClr val="white"/>
                </a:solidFill>
              </a:rPr>
              <a:t>API logging</a:t>
            </a:r>
            <a:endParaRPr lang="en-US" sz="1568" dirty="0">
              <a:solidFill>
                <a:srgbClr val="FF0000"/>
              </a:solidFill>
            </a:endParaRPr>
          </a:p>
          <a:p>
            <a:pPr marL="280121" indent="-280121" defTabSz="914367">
              <a:buFont typeface="Arial" panose="020B0604020202020204" pitchFamily="34" charset="0"/>
              <a:buChar char="•"/>
            </a:pPr>
            <a:r>
              <a:rPr lang="en-US" sz="1568" dirty="0">
                <a:solidFill>
                  <a:prstClr val="white"/>
                </a:solidFill>
              </a:rPr>
              <a:t>API access level</a:t>
            </a:r>
          </a:p>
          <a:p>
            <a:pPr marL="280121" indent="-280121" defTabSz="914367">
              <a:buFont typeface="Arial" panose="020B0604020202020204" pitchFamily="34" charset="0"/>
              <a:buChar char="•"/>
            </a:pPr>
            <a:r>
              <a:rPr lang="en-US" sz="1568" dirty="0">
                <a:solidFill>
                  <a:prstClr val="white"/>
                </a:solidFill>
              </a:rPr>
              <a:t>Transforming API definition</a:t>
            </a:r>
          </a:p>
        </p:txBody>
      </p:sp>
      <p:sp>
        <p:nvSpPr>
          <p:cNvPr id="95" name="Rectangle 94"/>
          <p:cNvSpPr/>
          <p:nvPr/>
        </p:nvSpPr>
        <p:spPr>
          <a:xfrm>
            <a:off x="5119459" y="4242971"/>
            <a:ext cx="2689274" cy="1075710"/>
          </a:xfrm>
          <a:prstGeom prst="rect">
            <a:avLst/>
          </a:prstGeom>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914367"/>
            <a:r>
              <a:rPr lang="en-US" sz="1765" dirty="0">
                <a:solidFill>
                  <a:prstClr val="white"/>
                </a:solidFill>
              </a:rPr>
              <a:t>Identity Broker</a:t>
            </a:r>
          </a:p>
          <a:p>
            <a:pPr marL="280121" indent="-280121" defTabSz="914367">
              <a:buFont typeface="Arial" panose="020B0604020202020204" pitchFamily="34" charset="0"/>
              <a:buChar char="•"/>
            </a:pPr>
            <a:r>
              <a:rPr lang="en-US" sz="1568" dirty="0">
                <a:solidFill>
                  <a:prstClr val="white"/>
                </a:solidFill>
              </a:rPr>
              <a:t>AAD &amp; social login</a:t>
            </a:r>
          </a:p>
          <a:p>
            <a:pPr marL="280121" indent="-280121" defTabSz="914367">
              <a:buFont typeface="Arial" panose="020B0604020202020204" pitchFamily="34" charset="0"/>
              <a:buChar char="•"/>
            </a:pPr>
            <a:r>
              <a:rPr lang="en-US" sz="1568" dirty="0">
                <a:solidFill>
                  <a:prstClr val="white"/>
                </a:solidFill>
              </a:rPr>
              <a:t>Secure token store</a:t>
            </a:r>
          </a:p>
          <a:p>
            <a:pPr marL="280121" indent="-280121" defTabSz="914367">
              <a:buFont typeface="Arial" panose="020B0604020202020204" pitchFamily="34" charset="0"/>
              <a:buChar char="•"/>
            </a:pPr>
            <a:r>
              <a:rPr lang="en-US" sz="1568" dirty="0">
                <a:solidFill>
                  <a:prstClr val="white"/>
                </a:solidFill>
              </a:rPr>
              <a:t>Consent server for SSO</a:t>
            </a:r>
          </a:p>
        </p:txBody>
      </p:sp>
      <p:cxnSp>
        <p:nvCxnSpPr>
          <p:cNvPr id="96" name="Straight Arrow Connector 80"/>
          <p:cNvCxnSpPr>
            <a:endCxn id="89" idx="1"/>
          </p:cNvCxnSpPr>
          <p:nvPr/>
        </p:nvCxnSpPr>
        <p:spPr>
          <a:xfrm rot="16200000" flipH="1">
            <a:off x="6678316" y="3899415"/>
            <a:ext cx="2702163" cy="490458"/>
          </a:xfrm>
          <a:prstGeom prst="curvedConnector2">
            <a:avLst/>
          </a:prstGeom>
          <a:ln w="38100">
            <a:solidFill>
              <a:srgbClr val="00B0F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80"/>
          <p:cNvCxnSpPr>
            <a:endCxn id="90" idx="1"/>
          </p:cNvCxnSpPr>
          <p:nvPr/>
        </p:nvCxnSpPr>
        <p:spPr>
          <a:xfrm rot="16200000" flipH="1">
            <a:off x="6529708" y="4048023"/>
            <a:ext cx="2999379" cy="490458"/>
          </a:xfrm>
          <a:prstGeom prst="curvedConnector2">
            <a:avLst/>
          </a:prstGeom>
          <a:ln w="38100">
            <a:solidFill>
              <a:srgbClr val="00B0F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80"/>
          <p:cNvCxnSpPr>
            <a:stCxn id="95" idx="3"/>
            <a:endCxn id="91" idx="1"/>
          </p:cNvCxnSpPr>
          <p:nvPr/>
        </p:nvCxnSpPr>
        <p:spPr>
          <a:xfrm>
            <a:off x="7808734" y="4780827"/>
            <a:ext cx="465893" cy="1309332"/>
          </a:xfrm>
          <a:prstGeom prst="curvedConnector3">
            <a:avLst>
              <a:gd name="adj1" fmla="val 50000"/>
            </a:avLst>
          </a:prstGeom>
          <a:ln w="38100">
            <a:solidFill>
              <a:srgbClr val="00B0F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99" name="Left Brace 98"/>
          <p:cNvSpPr/>
          <p:nvPr/>
        </p:nvSpPr>
        <p:spPr>
          <a:xfrm>
            <a:off x="4616085" y="1658871"/>
            <a:ext cx="615825" cy="4579154"/>
          </a:xfrm>
          <a:prstGeom prst="leftBrace">
            <a:avLst/>
          </a:prstGeom>
          <a:ln w="28575"/>
        </p:spPr>
        <p:style>
          <a:lnRef idx="1">
            <a:schemeClr val="accent6"/>
          </a:lnRef>
          <a:fillRef idx="0">
            <a:schemeClr val="accent6"/>
          </a:fillRef>
          <a:effectRef idx="0">
            <a:schemeClr val="accent6"/>
          </a:effectRef>
          <a:fontRef idx="minor">
            <a:schemeClr val="tx1"/>
          </a:fontRef>
        </p:style>
        <p:txBody>
          <a:bodyPr rtlCol="0" anchor="ctr"/>
          <a:lstStyle/>
          <a:p>
            <a:pPr algn="ctr" defTabSz="914367"/>
            <a:endParaRPr lang="en-US" sz="1765">
              <a:solidFill>
                <a:srgbClr val="404040"/>
              </a:solidFill>
            </a:endParaRPr>
          </a:p>
        </p:txBody>
      </p:sp>
    </p:spTree>
    <p:extLst>
      <p:ext uri="{BB962C8B-B14F-4D97-AF65-F5344CB8AC3E}">
        <p14:creationId xmlns:p14="http://schemas.microsoft.com/office/powerpoint/2010/main" val="4243447476"/>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39" y="1189495"/>
            <a:ext cx="11653523" cy="4755207"/>
          </a:xfrm>
        </p:spPr>
        <p:txBody>
          <a:bodyPr/>
          <a:lstStyle/>
          <a:p>
            <a:r>
              <a:rPr lang="en-US" dirty="0" smtClean="0"/>
              <a:t>Access levels</a:t>
            </a:r>
          </a:p>
          <a:p>
            <a:pPr lvl="1"/>
            <a:r>
              <a:rPr lang="en-US" dirty="0"/>
              <a:t>Public (anonymous</a:t>
            </a:r>
            <a:r>
              <a:rPr lang="en-US" dirty="0" smtClean="0"/>
              <a:t>): </a:t>
            </a:r>
            <a:r>
              <a:rPr lang="en-US" dirty="0"/>
              <a:t>Anyone can call the API app from outside the resource group without being logged in.</a:t>
            </a:r>
          </a:p>
          <a:p>
            <a:pPr lvl="1"/>
            <a:r>
              <a:rPr lang="en-US" dirty="0"/>
              <a:t>Public (authenticated</a:t>
            </a:r>
            <a:r>
              <a:rPr lang="en-US" dirty="0" smtClean="0"/>
              <a:t>): </a:t>
            </a:r>
            <a:r>
              <a:rPr lang="en-US" dirty="0"/>
              <a:t>Only authenticated users are allowed to call the API app from outside the resource group.</a:t>
            </a:r>
          </a:p>
          <a:p>
            <a:pPr lvl="1"/>
            <a:r>
              <a:rPr lang="en-US" dirty="0" smtClean="0"/>
              <a:t>Internal: </a:t>
            </a:r>
            <a:r>
              <a:rPr lang="en-US" dirty="0"/>
              <a:t>Only other API apps in the same resource group are allowed to call the API app</a:t>
            </a:r>
            <a:r>
              <a:rPr lang="en-US" dirty="0" smtClean="0"/>
              <a:t>.</a:t>
            </a:r>
          </a:p>
          <a:p>
            <a:r>
              <a:rPr lang="en-US" dirty="0" smtClean="0"/>
              <a:t>Public Authenticated</a:t>
            </a:r>
          </a:p>
          <a:p>
            <a:pPr lvl="1"/>
            <a:r>
              <a:rPr lang="en-US" dirty="0" smtClean="0"/>
              <a:t>Azure AD</a:t>
            </a:r>
          </a:p>
          <a:p>
            <a:pPr lvl="1"/>
            <a:r>
              <a:rPr lang="en-US" dirty="0" smtClean="0"/>
              <a:t>Microsoft Account</a:t>
            </a:r>
          </a:p>
          <a:p>
            <a:pPr lvl="1"/>
            <a:r>
              <a:rPr lang="en-US" dirty="0" smtClean="0"/>
              <a:t>Social </a:t>
            </a:r>
            <a:r>
              <a:rPr lang="en-US" dirty="0" err="1" smtClean="0"/>
              <a:t>IdPs</a:t>
            </a:r>
            <a:r>
              <a:rPr lang="en-US" dirty="0" smtClean="0"/>
              <a:t>: Facebook, Google, Twitter</a:t>
            </a:r>
          </a:p>
        </p:txBody>
      </p:sp>
      <p:sp>
        <p:nvSpPr>
          <p:cNvPr id="3" name="Title 2"/>
          <p:cNvSpPr>
            <a:spLocks noGrp="1"/>
          </p:cNvSpPr>
          <p:nvPr>
            <p:ph type="title"/>
          </p:nvPr>
        </p:nvSpPr>
        <p:spPr/>
        <p:txBody>
          <a:bodyPr/>
          <a:lstStyle/>
          <a:p>
            <a:r>
              <a:rPr lang="en-US" dirty="0" smtClean="0"/>
              <a:t>Authentication</a:t>
            </a:r>
            <a:endParaRPr lang="en-US" dirty="0"/>
          </a:p>
        </p:txBody>
      </p:sp>
    </p:spTree>
    <p:extLst>
      <p:ext uri="{BB962C8B-B14F-4D97-AF65-F5344CB8AC3E}">
        <p14:creationId xmlns:p14="http://schemas.microsoft.com/office/powerpoint/2010/main" val="1648591063"/>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495"/>
            <a:ext cx="11653523" cy="5237969"/>
          </a:xfrm>
        </p:spPr>
        <p:txBody>
          <a:bodyPr/>
          <a:lstStyle/>
          <a:p>
            <a:r>
              <a:rPr lang="en-US" dirty="0" smtClean="0"/>
              <a:t>Languages</a:t>
            </a:r>
          </a:p>
          <a:p>
            <a:pPr lvl="1"/>
            <a:r>
              <a:rPr lang="en-US" dirty="0" smtClean="0"/>
              <a:t>Anything supported by Azure App Services</a:t>
            </a:r>
          </a:p>
          <a:p>
            <a:pPr lvl="1"/>
            <a:r>
              <a:rPr lang="en-US" dirty="0" smtClean="0"/>
              <a:t>.NET, Java, PHP, Python, Node, … and yes, even Go!</a:t>
            </a:r>
          </a:p>
          <a:p>
            <a:r>
              <a:rPr lang="en-US" dirty="0" smtClean="0"/>
              <a:t>Tooling</a:t>
            </a:r>
          </a:p>
          <a:p>
            <a:pPr lvl="1"/>
            <a:r>
              <a:rPr lang="en-US" dirty="0" smtClean="0"/>
              <a:t>Visual Studio: templates, publishing, debugging</a:t>
            </a:r>
          </a:p>
          <a:p>
            <a:pPr lvl="1"/>
            <a:r>
              <a:rPr lang="en-US" dirty="0" smtClean="0"/>
              <a:t>X-platform Command Line tool (coming soon!)</a:t>
            </a:r>
          </a:p>
          <a:p>
            <a:r>
              <a:rPr lang="en-US" dirty="0" smtClean="0"/>
              <a:t>SDKs</a:t>
            </a:r>
          </a:p>
          <a:p>
            <a:pPr lvl="1"/>
            <a:r>
              <a:rPr lang="en-US" dirty="0" err="1" smtClean="0"/>
              <a:t>NuGet</a:t>
            </a:r>
            <a:r>
              <a:rPr lang="en-US" dirty="0" smtClean="0"/>
              <a:t> package for .NET; more coming!</a:t>
            </a:r>
          </a:p>
          <a:p>
            <a:pPr lvl="1"/>
            <a:r>
              <a:rPr lang="en-US" dirty="0" smtClean="0"/>
              <a:t>Any </a:t>
            </a:r>
            <a:r>
              <a:rPr lang="en-US" dirty="0" err="1" smtClean="0"/>
              <a:t>HttpClient</a:t>
            </a:r>
            <a:endParaRPr lang="en-US" dirty="0" smtClean="0"/>
          </a:p>
          <a:p>
            <a:pPr lvl="1"/>
            <a:r>
              <a:rPr lang="en-US" dirty="0" smtClean="0"/>
              <a:t>Client code generation for C#, Java, and JavaScript</a:t>
            </a:r>
          </a:p>
          <a:p>
            <a:pPr lvl="1"/>
            <a:r>
              <a:rPr lang="en-US" dirty="0" smtClean="0"/>
              <a:t>Drag/drop experience in Logic Apps</a:t>
            </a:r>
            <a:endParaRPr lang="en-US" dirty="0"/>
          </a:p>
        </p:txBody>
      </p:sp>
      <p:sp>
        <p:nvSpPr>
          <p:cNvPr id="3" name="Title 2"/>
          <p:cNvSpPr>
            <a:spLocks noGrp="1"/>
          </p:cNvSpPr>
          <p:nvPr>
            <p:ph type="title"/>
          </p:nvPr>
        </p:nvSpPr>
        <p:spPr/>
        <p:txBody>
          <a:bodyPr/>
          <a:lstStyle/>
          <a:p>
            <a:r>
              <a:rPr lang="en-US" dirty="0" smtClean="0"/>
              <a:t>Languages, tools, and SDKs</a:t>
            </a:r>
            <a:endParaRPr lang="en-US" dirty="0"/>
          </a:p>
        </p:txBody>
      </p:sp>
    </p:spTree>
    <p:extLst>
      <p:ext uri="{BB962C8B-B14F-4D97-AF65-F5344CB8AC3E}">
        <p14:creationId xmlns:p14="http://schemas.microsoft.com/office/powerpoint/2010/main" val="490698521"/>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SaaS Connectors</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0975" y="488"/>
            <a:ext cx="5490339" cy="6862924"/>
          </a:xfrm>
          <a:prstGeom prst="rect">
            <a:avLst/>
          </a:prstGeom>
        </p:spPr>
      </p:pic>
      <p:sp>
        <p:nvSpPr>
          <p:cNvPr id="7" name="TextBox 6"/>
          <p:cNvSpPr txBox="1">
            <a:spLocks/>
          </p:cNvSpPr>
          <p:nvPr/>
        </p:nvSpPr>
        <p:spPr>
          <a:xfrm>
            <a:off x="456265" y="1601068"/>
            <a:ext cx="6244025" cy="2594817"/>
          </a:xfrm>
          <a:prstGeom prst="rect">
            <a:avLst/>
          </a:prstGeom>
          <a:noFill/>
        </p:spPr>
        <p:txBody>
          <a:bodyPr wrap="square" lIns="179285" tIns="143428" rIns="179285" bIns="143428" numCol="3" rtlCol="0">
            <a:noAutofit/>
          </a:bodyPr>
          <a:lstStyle/>
          <a:p>
            <a:pPr marL="280121" indent="-280121">
              <a:spcAft>
                <a:spcPts val="147"/>
              </a:spcAft>
              <a:buFont typeface="Arial" panose="020B0604020202020204" pitchFamily="34" charset="0"/>
              <a:buChar char="•"/>
            </a:pPr>
            <a:r>
              <a:rPr lang="en-US" sz="1176" dirty="0">
                <a:solidFill>
                  <a:schemeClr val="bg1"/>
                </a:solidFill>
              </a:rPr>
              <a:t>Box</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Chatter</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Delay</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Dropbox</a:t>
            </a:r>
          </a:p>
          <a:p>
            <a:pPr marL="280121" indent="-280121">
              <a:spcAft>
                <a:spcPts val="147"/>
              </a:spcAft>
              <a:buFont typeface="Arial" panose="020B0604020202020204" pitchFamily="34" charset="0"/>
              <a:buChar char="•"/>
            </a:pPr>
            <a:r>
              <a:rPr lang="en-US" sz="1176" dirty="0">
                <a:solidFill>
                  <a:schemeClr val="bg1"/>
                </a:solidFill>
              </a:rPr>
              <a:t>Azure HD Insight</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err="1">
                <a:solidFill>
                  <a:schemeClr val="bg1"/>
                </a:solidFill>
              </a:rPr>
              <a:t>Marketo</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Azure Media </a:t>
            </a:r>
            <a:r>
              <a:rPr lang="en-US" sz="1176" dirty="0">
                <a:solidFill>
                  <a:schemeClr val="bg1"/>
                </a:solidFill>
              </a:rPr>
              <a:t>Services</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OneDrive</a:t>
            </a:r>
          </a:p>
          <a:p>
            <a:pPr marL="280121" indent="-280121">
              <a:spcAft>
                <a:spcPts val="147"/>
              </a:spcAft>
              <a:buFont typeface="Arial" panose="020B0604020202020204" pitchFamily="34" charset="0"/>
              <a:buChar char="•"/>
            </a:pPr>
            <a:r>
              <a:rPr lang="en-US" sz="1176" dirty="0">
                <a:solidFill>
                  <a:schemeClr val="bg1"/>
                </a:solidFill>
              </a:rPr>
              <a:t>SharePoint </a:t>
            </a:r>
          </a:p>
          <a:p>
            <a:pPr marL="280121" indent="-280121">
              <a:spcAft>
                <a:spcPts val="147"/>
              </a:spcAft>
              <a:buFont typeface="Arial" panose="020B0604020202020204" pitchFamily="34" charset="0"/>
              <a:buChar char="•"/>
            </a:pPr>
            <a:r>
              <a:rPr lang="en-US" sz="1176" dirty="0">
                <a:solidFill>
                  <a:schemeClr val="bg1"/>
                </a:solidFill>
              </a:rPr>
              <a:t>SQL Server</a:t>
            </a:r>
          </a:p>
          <a:p>
            <a:pPr marL="280121" indent="-280121">
              <a:spcAft>
                <a:spcPts val="147"/>
              </a:spcAft>
              <a:buFont typeface="Arial" panose="020B0604020202020204" pitchFamily="34" charset="0"/>
              <a:buChar char="•"/>
            </a:pPr>
            <a:r>
              <a:rPr lang="en-US" sz="1176" dirty="0">
                <a:solidFill>
                  <a:schemeClr val="bg1"/>
                </a:solidFill>
              </a:rPr>
              <a:t>Office 365</a:t>
            </a:r>
          </a:p>
          <a:p>
            <a:pPr marL="280121" indent="-280121">
              <a:spcAft>
                <a:spcPts val="147"/>
              </a:spcAft>
              <a:buFont typeface="Arial" panose="020B0604020202020204" pitchFamily="34" charset="0"/>
              <a:buChar char="•"/>
            </a:pPr>
            <a:r>
              <a:rPr lang="en-US" sz="1176" dirty="0">
                <a:solidFill>
                  <a:schemeClr val="bg1"/>
                </a:solidFill>
              </a:rPr>
              <a:t>Oracle</a:t>
            </a:r>
          </a:p>
          <a:p>
            <a:pPr marL="280121" indent="-280121">
              <a:spcAft>
                <a:spcPts val="147"/>
              </a:spcAft>
              <a:buFont typeface="Arial" panose="020B0604020202020204" pitchFamily="34" charset="0"/>
              <a:buChar char="•"/>
            </a:pPr>
            <a:r>
              <a:rPr lang="en-US" sz="1176" dirty="0">
                <a:solidFill>
                  <a:schemeClr val="bg1"/>
                </a:solidFill>
              </a:rPr>
              <a:t>QuickBooks</a:t>
            </a:r>
          </a:p>
          <a:p>
            <a:pPr marL="280121" indent="-280121">
              <a:spcAft>
                <a:spcPts val="147"/>
              </a:spcAft>
              <a:buFont typeface="Arial" panose="020B0604020202020204" pitchFamily="34" charset="0"/>
              <a:buChar char="•"/>
            </a:pPr>
            <a:r>
              <a:rPr lang="en-US" sz="1176" dirty="0" err="1">
                <a:solidFill>
                  <a:schemeClr val="bg1"/>
                </a:solidFill>
              </a:rPr>
              <a:t>SalesForce</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Sugar CRM </a:t>
            </a:r>
          </a:p>
          <a:p>
            <a:pPr marL="280121" indent="-280121">
              <a:spcAft>
                <a:spcPts val="147"/>
              </a:spcAft>
              <a:buFont typeface="Arial" panose="020B0604020202020204" pitchFamily="34" charset="0"/>
              <a:buChar char="•"/>
            </a:pPr>
            <a:r>
              <a:rPr lang="en-US" sz="1176" dirty="0">
                <a:solidFill>
                  <a:schemeClr val="bg1"/>
                </a:solidFill>
              </a:rPr>
              <a:t>SAP</a:t>
            </a:r>
          </a:p>
          <a:p>
            <a:pPr marL="280121" indent="-280121">
              <a:spcAft>
                <a:spcPts val="147"/>
              </a:spcAft>
              <a:buFont typeface="Arial" panose="020B0604020202020204" pitchFamily="34" charset="0"/>
              <a:buChar char="•"/>
            </a:pPr>
            <a:r>
              <a:rPr lang="en-US" sz="1176" dirty="0">
                <a:solidFill>
                  <a:schemeClr val="bg1"/>
                </a:solidFill>
              </a:rPr>
              <a:t>Azure Service Bus</a:t>
            </a:r>
          </a:p>
          <a:p>
            <a:pPr marL="280121" indent="-280121">
              <a:spcAft>
                <a:spcPts val="147"/>
              </a:spcAft>
              <a:buFont typeface="Arial" panose="020B0604020202020204" pitchFamily="34" charset="0"/>
              <a:buChar char="•"/>
            </a:pPr>
            <a:r>
              <a:rPr lang="en-US" sz="1176" dirty="0">
                <a:solidFill>
                  <a:schemeClr val="bg1"/>
                </a:solidFill>
              </a:rPr>
              <a:t>Azure </a:t>
            </a:r>
            <a:r>
              <a:rPr lang="en-US" sz="1176" dirty="0">
                <a:solidFill>
                  <a:schemeClr val="bg1"/>
                </a:solidFill>
              </a:rPr>
              <a:t>Storage</a:t>
            </a:r>
          </a:p>
          <a:p>
            <a:pPr marL="280121" indent="-280121">
              <a:spcAft>
                <a:spcPts val="147"/>
              </a:spcAft>
              <a:buFont typeface="Arial" panose="020B0604020202020204" pitchFamily="34" charset="0"/>
              <a:buChar char="•"/>
            </a:pPr>
            <a:r>
              <a:rPr lang="en-US" sz="1176" dirty="0">
                <a:solidFill>
                  <a:schemeClr val="bg1"/>
                </a:solidFill>
              </a:rPr>
              <a:t>Timer / Recurrence</a:t>
            </a:r>
          </a:p>
          <a:p>
            <a:pPr marL="280121" indent="-280121">
              <a:spcAft>
                <a:spcPts val="147"/>
              </a:spcAft>
              <a:buFont typeface="Arial" panose="020B0604020202020204" pitchFamily="34" charset="0"/>
              <a:buChar char="•"/>
            </a:pPr>
            <a:r>
              <a:rPr lang="en-US" sz="1176" dirty="0" err="1">
                <a:solidFill>
                  <a:schemeClr val="bg1"/>
                </a:solidFill>
              </a:rPr>
              <a:t>Twilio</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Twitter</a:t>
            </a:r>
          </a:p>
          <a:p>
            <a:pPr marL="280121" indent="-280121">
              <a:spcAft>
                <a:spcPts val="147"/>
              </a:spcAft>
              <a:buFont typeface="Arial" panose="020B0604020202020204" pitchFamily="34" charset="0"/>
              <a:buChar char="•"/>
            </a:pPr>
            <a:r>
              <a:rPr lang="en-US" sz="1176" dirty="0">
                <a:solidFill>
                  <a:schemeClr val="bg1"/>
                </a:solidFill>
              </a:rPr>
              <a:t>IBM DB2 </a:t>
            </a:r>
          </a:p>
          <a:p>
            <a:pPr marL="280121" indent="-280121">
              <a:spcAft>
                <a:spcPts val="147"/>
              </a:spcAft>
              <a:buFont typeface="Arial" panose="020B0604020202020204" pitchFamily="34" charset="0"/>
              <a:buChar char="•"/>
            </a:pPr>
            <a:r>
              <a:rPr lang="en-US" sz="1176" dirty="0">
                <a:solidFill>
                  <a:schemeClr val="bg1"/>
                </a:solidFill>
              </a:rPr>
              <a:t>Informix</a:t>
            </a:r>
          </a:p>
          <a:p>
            <a:pPr marL="280121" indent="-280121">
              <a:spcAft>
                <a:spcPts val="147"/>
              </a:spcAft>
              <a:buFont typeface="Arial" panose="020B0604020202020204" pitchFamily="34" charset="0"/>
              <a:buChar char="•"/>
            </a:pPr>
            <a:r>
              <a:rPr lang="en-US" sz="1176" dirty="0" err="1">
                <a:solidFill>
                  <a:schemeClr val="bg1"/>
                </a:solidFill>
              </a:rPr>
              <a:t>Websphere</a:t>
            </a:r>
            <a:r>
              <a:rPr lang="en-US" sz="1176" dirty="0">
                <a:solidFill>
                  <a:schemeClr val="bg1"/>
                </a:solidFill>
              </a:rPr>
              <a:t> MQ</a:t>
            </a:r>
          </a:p>
          <a:p>
            <a:pPr marL="280121" indent="-280121">
              <a:spcAft>
                <a:spcPts val="147"/>
              </a:spcAft>
              <a:buFont typeface="Arial" panose="020B0604020202020204" pitchFamily="34" charset="0"/>
              <a:buChar char="•"/>
            </a:pPr>
            <a:r>
              <a:rPr lang="en-US" sz="1176" dirty="0">
                <a:solidFill>
                  <a:schemeClr val="bg1"/>
                </a:solidFill>
              </a:rPr>
              <a:t>Azure Web Jobs</a:t>
            </a:r>
          </a:p>
          <a:p>
            <a:pPr marL="280121" indent="-280121">
              <a:spcAft>
                <a:spcPts val="147"/>
              </a:spcAft>
              <a:buFont typeface="Arial" panose="020B0604020202020204" pitchFamily="34" charset="0"/>
              <a:buChar char="•"/>
            </a:pPr>
            <a:r>
              <a:rPr lang="en-US" sz="1176" dirty="0">
                <a:solidFill>
                  <a:schemeClr val="bg1"/>
                </a:solidFill>
              </a:rPr>
              <a:t>Yammer</a:t>
            </a:r>
          </a:p>
          <a:p>
            <a:pPr marL="280121" indent="-280121">
              <a:spcAft>
                <a:spcPts val="147"/>
              </a:spcAft>
              <a:buFont typeface="Arial" panose="020B0604020202020204" pitchFamily="34" charset="0"/>
              <a:buChar char="•"/>
            </a:pPr>
            <a:r>
              <a:rPr lang="en-US" sz="1176" dirty="0">
                <a:solidFill>
                  <a:schemeClr val="bg1"/>
                </a:solidFill>
              </a:rPr>
              <a:t>Dynamics CRM</a:t>
            </a:r>
          </a:p>
          <a:p>
            <a:pPr marL="280121" indent="-280121">
              <a:spcAft>
                <a:spcPts val="147"/>
              </a:spcAft>
              <a:buFont typeface="Arial" panose="020B0604020202020204" pitchFamily="34" charset="0"/>
              <a:buChar char="•"/>
            </a:pPr>
            <a:r>
              <a:rPr lang="en-US" sz="1176" dirty="0">
                <a:solidFill>
                  <a:schemeClr val="bg1"/>
                </a:solidFill>
              </a:rPr>
              <a:t>Dynamics AX</a:t>
            </a:r>
          </a:p>
          <a:p>
            <a:pPr marL="280121" indent="-280121">
              <a:spcAft>
                <a:spcPts val="147"/>
              </a:spcAft>
              <a:buFont typeface="Arial" panose="020B0604020202020204" pitchFamily="34" charset="0"/>
              <a:buChar char="•"/>
            </a:pPr>
            <a:r>
              <a:rPr lang="en-US" sz="1176" dirty="0">
                <a:solidFill>
                  <a:schemeClr val="bg1"/>
                </a:solidFill>
              </a:rPr>
              <a:t>Hybrid Connectivity</a:t>
            </a:r>
          </a:p>
          <a:p>
            <a:pPr marL="280121" indent="-280121">
              <a:spcAft>
                <a:spcPts val="147"/>
              </a:spcAft>
              <a:buFont typeface="Arial" panose="020B0604020202020204" pitchFamily="34" charset="0"/>
              <a:buChar char="•"/>
            </a:pPr>
            <a:endParaRPr lang="en-US" sz="1176" dirty="0">
              <a:solidFill>
                <a:schemeClr val="bg1"/>
              </a:solidFill>
            </a:endParaRPr>
          </a:p>
          <a:p>
            <a:pPr marL="280121" indent="-280121">
              <a:spcAft>
                <a:spcPts val="147"/>
              </a:spcAft>
              <a:buFont typeface="Arial" panose="020B0604020202020204" pitchFamily="34" charset="0"/>
              <a:buChar char="•"/>
            </a:pPr>
            <a:endParaRPr lang="en-US" sz="1176" dirty="0">
              <a:solidFill>
                <a:schemeClr val="bg1"/>
              </a:solidFill>
            </a:endParaRPr>
          </a:p>
          <a:p>
            <a:pPr marL="280121" indent="-280121">
              <a:spcAft>
                <a:spcPts val="147"/>
              </a:spcAft>
              <a:buFont typeface="Arial" panose="020B0604020202020204" pitchFamily="34" charset="0"/>
              <a:buChar char="•"/>
            </a:pPr>
            <a:endParaRPr lang="en-US" sz="1176" dirty="0">
              <a:solidFill>
                <a:schemeClr val="bg1"/>
              </a:solidFill>
            </a:endParaRPr>
          </a:p>
          <a:p>
            <a:pPr marL="280121" indent="-280121">
              <a:spcAft>
                <a:spcPts val="147"/>
              </a:spcAft>
              <a:buFont typeface="Arial" panose="020B0604020202020204" pitchFamily="34" charset="0"/>
              <a:buChar char="•"/>
            </a:pPr>
            <a:endParaRPr lang="en-US" sz="1176" dirty="0">
              <a:solidFill>
                <a:schemeClr val="bg1"/>
              </a:solidFill>
            </a:endParaRPr>
          </a:p>
          <a:p>
            <a:pPr marL="280121" indent="-280121">
              <a:spcAft>
                <a:spcPts val="147"/>
              </a:spcAft>
              <a:buFont typeface="Arial" panose="020B0604020202020204" pitchFamily="34" charset="0"/>
              <a:buChar char="•"/>
            </a:pPr>
            <a:endParaRPr lang="en-US" sz="1176" dirty="0">
              <a:solidFill>
                <a:schemeClr val="bg1"/>
              </a:solidFill>
            </a:endParaRPr>
          </a:p>
          <a:p>
            <a:pPr marL="280121" indent="-280121">
              <a:spcAft>
                <a:spcPts val="147"/>
              </a:spcAft>
              <a:buFont typeface="Arial" panose="020B0604020202020204" pitchFamily="34" charset="0"/>
              <a:buChar char="•"/>
            </a:pPr>
            <a:endParaRPr lang="en-US" sz="1176" dirty="0">
              <a:solidFill>
                <a:schemeClr val="bg1"/>
              </a:solidFill>
            </a:endParaRPr>
          </a:p>
          <a:p>
            <a:pPr marL="280121" indent="-280121">
              <a:spcAft>
                <a:spcPts val="147"/>
              </a:spcAft>
              <a:buFont typeface="Arial" panose="020B0604020202020204" pitchFamily="34" charset="0"/>
              <a:buChar char="•"/>
            </a:pPr>
            <a:endParaRPr lang="en-US" sz="1176" dirty="0">
              <a:solidFill>
                <a:schemeClr val="bg1"/>
              </a:solidFill>
            </a:endParaRPr>
          </a:p>
        </p:txBody>
      </p:sp>
      <p:sp>
        <p:nvSpPr>
          <p:cNvPr id="8" name="Rectangle 7"/>
          <p:cNvSpPr/>
          <p:nvPr/>
        </p:nvSpPr>
        <p:spPr>
          <a:xfrm>
            <a:off x="543489" y="4867564"/>
            <a:ext cx="1750818" cy="1435906"/>
          </a:xfrm>
          <a:prstGeom prst="rect">
            <a:avLst/>
          </a:prstGeom>
        </p:spPr>
        <p:txBody>
          <a:bodyPr wrap="square">
            <a:spAutoFit/>
          </a:bodyPr>
          <a:lstStyle/>
          <a:p>
            <a:pPr marL="280121" indent="-280121">
              <a:spcAft>
                <a:spcPts val="147"/>
              </a:spcAft>
              <a:buFont typeface="Arial" panose="020B0604020202020204" pitchFamily="34" charset="0"/>
              <a:buChar char="•"/>
            </a:pPr>
            <a:r>
              <a:rPr lang="en-US" sz="1176" dirty="0">
                <a:solidFill>
                  <a:schemeClr val="bg1"/>
                </a:solidFill>
              </a:rPr>
              <a:t>HTTP, HTTPS </a:t>
            </a:r>
          </a:p>
          <a:p>
            <a:pPr marL="280121" indent="-280121">
              <a:spcAft>
                <a:spcPts val="147"/>
              </a:spcAft>
              <a:buFont typeface="Arial" panose="020B0604020202020204" pitchFamily="34" charset="0"/>
              <a:buChar char="•"/>
            </a:pPr>
            <a:r>
              <a:rPr lang="en-US" sz="1176" dirty="0">
                <a:solidFill>
                  <a:schemeClr val="bg1"/>
                </a:solidFill>
              </a:rPr>
              <a:t>File</a:t>
            </a:r>
          </a:p>
          <a:p>
            <a:pPr marL="280121" indent="-280121">
              <a:spcAft>
                <a:spcPts val="147"/>
              </a:spcAft>
              <a:buFont typeface="Arial" panose="020B0604020202020204" pitchFamily="34" charset="0"/>
              <a:buChar char="•"/>
            </a:pPr>
            <a:r>
              <a:rPr lang="en-US" sz="1176" dirty="0">
                <a:solidFill>
                  <a:schemeClr val="bg1"/>
                </a:solidFill>
              </a:rPr>
              <a:t>Flat File</a:t>
            </a:r>
          </a:p>
          <a:p>
            <a:pPr marL="280121" indent="-280121">
              <a:spcAft>
                <a:spcPts val="147"/>
              </a:spcAft>
              <a:buFont typeface="Arial" panose="020B0604020202020204" pitchFamily="34" charset="0"/>
              <a:buChar char="•"/>
            </a:pPr>
            <a:r>
              <a:rPr lang="en-US" sz="1176" dirty="0">
                <a:solidFill>
                  <a:schemeClr val="bg1"/>
                </a:solidFill>
              </a:rPr>
              <a:t>FTP, SFTP</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POP3/IMAP</a:t>
            </a:r>
          </a:p>
          <a:p>
            <a:pPr marL="280121" indent="-280121">
              <a:spcAft>
                <a:spcPts val="147"/>
              </a:spcAft>
              <a:buFont typeface="Arial" panose="020B0604020202020204" pitchFamily="34" charset="0"/>
              <a:buChar char="•"/>
            </a:pPr>
            <a:r>
              <a:rPr lang="en-US" sz="1176" dirty="0">
                <a:solidFill>
                  <a:schemeClr val="bg1"/>
                </a:solidFill>
              </a:rPr>
              <a:t>SMTP</a:t>
            </a:r>
          </a:p>
          <a:p>
            <a:pPr marL="280121" indent="-280121">
              <a:spcAft>
                <a:spcPts val="147"/>
              </a:spcAft>
              <a:buFont typeface="Arial" panose="020B0604020202020204" pitchFamily="34" charset="0"/>
              <a:buChar char="•"/>
            </a:pPr>
            <a:r>
              <a:rPr lang="en-US" sz="1176" dirty="0">
                <a:solidFill>
                  <a:schemeClr val="bg1"/>
                </a:solidFill>
              </a:rPr>
              <a:t>SOAP + WCF</a:t>
            </a:r>
          </a:p>
        </p:txBody>
      </p:sp>
      <p:sp>
        <p:nvSpPr>
          <p:cNvPr id="9" name="Rectangle 8"/>
          <p:cNvSpPr/>
          <p:nvPr/>
        </p:nvSpPr>
        <p:spPr>
          <a:xfrm>
            <a:off x="2824238" y="4867564"/>
            <a:ext cx="3876053" cy="1254959"/>
          </a:xfrm>
          <a:prstGeom prst="rect">
            <a:avLst/>
          </a:prstGeom>
        </p:spPr>
        <p:txBody>
          <a:bodyPr wrap="square" numCol="2">
            <a:spAutoFit/>
          </a:bodyPr>
          <a:lstStyle/>
          <a:p>
            <a:pPr marL="280121" indent="-280121">
              <a:spcAft>
                <a:spcPts val="147"/>
              </a:spcAft>
              <a:buFont typeface="Arial" panose="020B0604020202020204" pitchFamily="34" charset="0"/>
              <a:buChar char="•"/>
            </a:pPr>
            <a:r>
              <a:rPr lang="en-US" sz="1176" dirty="0">
                <a:solidFill>
                  <a:schemeClr val="bg1"/>
                </a:solidFill>
              </a:rPr>
              <a:t>Batching / </a:t>
            </a:r>
            <a:r>
              <a:rPr lang="en-US" sz="1176" dirty="0" err="1">
                <a:solidFill>
                  <a:schemeClr val="bg1"/>
                </a:solidFill>
              </a:rPr>
              <a:t>Debatching</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Validate</a:t>
            </a:r>
          </a:p>
          <a:p>
            <a:pPr marL="280121" indent="-280121">
              <a:spcAft>
                <a:spcPts val="147"/>
              </a:spcAft>
              <a:buFont typeface="Arial" panose="020B0604020202020204" pitchFamily="34" charset="0"/>
              <a:buChar char="•"/>
            </a:pPr>
            <a:r>
              <a:rPr lang="en-US" sz="1176" dirty="0">
                <a:solidFill>
                  <a:schemeClr val="bg1"/>
                </a:solidFill>
              </a:rPr>
              <a:t>Extract </a:t>
            </a:r>
            <a:r>
              <a:rPr lang="en-US" sz="1176" dirty="0">
                <a:solidFill>
                  <a:schemeClr val="bg1"/>
                </a:solidFill>
              </a:rPr>
              <a:t>(XPath</a:t>
            </a:r>
            <a:r>
              <a:rPr lang="en-US" sz="1176" dirty="0">
                <a:solidFill>
                  <a:schemeClr val="bg1"/>
                </a:solidFill>
              </a:rPr>
              <a:t>)</a:t>
            </a:r>
          </a:p>
          <a:p>
            <a:pPr marL="280121" indent="-280121">
              <a:spcAft>
                <a:spcPts val="147"/>
              </a:spcAft>
              <a:buFont typeface="Arial" panose="020B0604020202020204" pitchFamily="34" charset="0"/>
              <a:buChar char="•"/>
            </a:pPr>
            <a:r>
              <a:rPr lang="en-US" sz="1176" dirty="0">
                <a:solidFill>
                  <a:schemeClr val="bg1"/>
                </a:solidFill>
              </a:rPr>
              <a:t>Transform (+Mapper)</a:t>
            </a:r>
          </a:p>
          <a:p>
            <a:pPr marL="280121" indent="-280121">
              <a:spcAft>
                <a:spcPts val="147"/>
              </a:spcAft>
              <a:buFont typeface="Arial" panose="020B0604020202020204" pitchFamily="34" charset="0"/>
              <a:buChar char="•"/>
            </a:pPr>
            <a:r>
              <a:rPr lang="en-US" sz="1176" dirty="0">
                <a:solidFill>
                  <a:schemeClr val="bg1"/>
                </a:solidFill>
              </a:rPr>
              <a:t>Convert (XML-JSON)</a:t>
            </a:r>
            <a:endParaRPr lang="en-US" sz="1176" dirty="0">
              <a:solidFill>
                <a:schemeClr val="bg1"/>
              </a:solidFill>
            </a:endParaRPr>
          </a:p>
          <a:p>
            <a:pPr marL="280121" indent="-280121">
              <a:spcAft>
                <a:spcPts val="147"/>
              </a:spcAft>
              <a:buFont typeface="Arial" panose="020B0604020202020204" pitchFamily="34" charset="0"/>
              <a:buChar char="•"/>
            </a:pPr>
            <a:r>
              <a:rPr lang="en-US" sz="1176" dirty="0">
                <a:solidFill>
                  <a:schemeClr val="bg1"/>
                </a:solidFill>
              </a:rPr>
              <a:t>Convert (XML-FF)</a:t>
            </a:r>
          </a:p>
          <a:p>
            <a:pPr marL="280121" indent="-280121">
              <a:spcAft>
                <a:spcPts val="147"/>
              </a:spcAft>
              <a:buFont typeface="Arial" panose="020B0604020202020204" pitchFamily="34" charset="0"/>
              <a:buChar char="•"/>
            </a:pPr>
            <a:r>
              <a:rPr lang="en-US" sz="1176" dirty="0">
                <a:solidFill>
                  <a:schemeClr val="bg1"/>
                </a:solidFill>
              </a:rPr>
              <a:t>X12</a:t>
            </a:r>
          </a:p>
          <a:p>
            <a:pPr marL="280121" indent="-280121">
              <a:spcAft>
                <a:spcPts val="147"/>
              </a:spcAft>
              <a:buFont typeface="Arial" panose="020B0604020202020204" pitchFamily="34" charset="0"/>
              <a:buChar char="•"/>
            </a:pPr>
            <a:r>
              <a:rPr lang="en-US" sz="1176" dirty="0">
                <a:solidFill>
                  <a:schemeClr val="bg1"/>
                </a:solidFill>
              </a:rPr>
              <a:t>EDIFACT</a:t>
            </a:r>
          </a:p>
          <a:p>
            <a:pPr marL="280121" indent="-280121">
              <a:spcAft>
                <a:spcPts val="147"/>
              </a:spcAft>
              <a:buFont typeface="Arial" panose="020B0604020202020204" pitchFamily="34" charset="0"/>
              <a:buChar char="•"/>
            </a:pPr>
            <a:r>
              <a:rPr lang="en-US" sz="1176" dirty="0">
                <a:solidFill>
                  <a:schemeClr val="bg1"/>
                </a:solidFill>
              </a:rPr>
              <a:t>AS2</a:t>
            </a:r>
          </a:p>
          <a:p>
            <a:pPr marL="280121" indent="-280121">
              <a:spcAft>
                <a:spcPts val="147"/>
              </a:spcAft>
              <a:buFont typeface="Arial" panose="020B0604020202020204" pitchFamily="34" charset="0"/>
              <a:buChar char="•"/>
            </a:pPr>
            <a:r>
              <a:rPr lang="en-US" sz="1176" dirty="0">
                <a:solidFill>
                  <a:schemeClr val="bg1"/>
                </a:solidFill>
              </a:rPr>
              <a:t>TPMOM</a:t>
            </a:r>
          </a:p>
          <a:p>
            <a:pPr marL="280121" indent="-280121">
              <a:spcAft>
                <a:spcPts val="147"/>
              </a:spcAft>
              <a:buFont typeface="Arial" panose="020B0604020202020204" pitchFamily="34" charset="0"/>
              <a:buChar char="•"/>
            </a:pPr>
            <a:r>
              <a:rPr lang="en-US" sz="1176" dirty="0">
                <a:solidFill>
                  <a:schemeClr val="bg1"/>
                </a:solidFill>
              </a:rPr>
              <a:t>Rules Engine</a:t>
            </a:r>
          </a:p>
        </p:txBody>
      </p:sp>
      <p:sp>
        <p:nvSpPr>
          <p:cNvPr id="10" name="Rectangle 9"/>
          <p:cNvSpPr/>
          <p:nvPr/>
        </p:nvSpPr>
        <p:spPr>
          <a:xfrm>
            <a:off x="482955" y="1346034"/>
            <a:ext cx="1313893" cy="334916"/>
          </a:xfrm>
          <a:prstGeom prst="rect">
            <a:avLst/>
          </a:prstGeom>
        </p:spPr>
        <p:txBody>
          <a:bodyPr wrap="none">
            <a:spAutoFit/>
          </a:bodyPr>
          <a:lstStyle/>
          <a:p>
            <a:pPr>
              <a:lnSpc>
                <a:spcPct val="90000"/>
              </a:lnSpc>
            </a:pPr>
            <a:r>
              <a:rPr lang="en-US" sz="1765" dirty="0">
                <a:solidFill>
                  <a:schemeClr val="bg1"/>
                </a:solidFill>
              </a:rPr>
              <a:t>Connectors</a:t>
            </a:r>
            <a:endParaRPr lang="en-US" sz="2353" dirty="0">
              <a:solidFill>
                <a:schemeClr val="bg1"/>
              </a:solidFill>
            </a:endParaRPr>
          </a:p>
        </p:txBody>
      </p:sp>
      <p:sp>
        <p:nvSpPr>
          <p:cNvPr id="11" name="Rectangle 10"/>
          <p:cNvSpPr/>
          <p:nvPr/>
        </p:nvSpPr>
        <p:spPr>
          <a:xfrm>
            <a:off x="482954" y="4468211"/>
            <a:ext cx="1111359" cy="362072"/>
          </a:xfrm>
          <a:prstGeom prst="rect">
            <a:avLst/>
          </a:prstGeom>
        </p:spPr>
        <p:txBody>
          <a:bodyPr wrap="none">
            <a:spAutoFit/>
          </a:bodyPr>
          <a:lstStyle/>
          <a:p>
            <a:r>
              <a:rPr lang="en-US" sz="1765" dirty="0">
                <a:solidFill>
                  <a:schemeClr val="bg1"/>
                </a:solidFill>
              </a:rPr>
              <a:t>Protocols</a:t>
            </a:r>
          </a:p>
        </p:txBody>
      </p:sp>
      <p:sp>
        <p:nvSpPr>
          <p:cNvPr id="12" name="Rectangle 11"/>
          <p:cNvSpPr/>
          <p:nvPr/>
        </p:nvSpPr>
        <p:spPr>
          <a:xfrm>
            <a:off x="2773215" y="4495366"/>
            <a:ext cx="1715629" cy="334916"/>
          </a:xfrm>
          <a:prstGeom prst="rect">
            <a:avLst/>
          </a:prstGeom>
        </p:spPr>
        <p:txBody>
          <a:bodyPr wrap="none">
            <a:spAutoFit/>
          </a:bodyPr>
          <a:lstStyle/>
          <a:p>
            <a:pPr>
              <a:lnSpc>
                <a:spcPct val="90000"/>
              </a:lnSpc>
            </a:pPr>
            <a:r>
              <a:rPr lang="en-US" sz="1765" dirty="0">
                <a:solidFill>
                  <a:schemeClr val="bg1"/>
                </a:solidFill>
              </a:rPr>
              <a:t>BizTalk Services</a:t>
            </a:r>
            <a:endParaRPr lang="en-US" sz="2353" dirty="0">
              <a:solidFill>
                <a:schemeClr val="bg1"/>
              </a:solidFill>
            </a:endParaRPr>
          </a:p>
        </p:txBody>
      </p:sp>
    </p:spTree>
    <p:extLst>
      <p:ext uri="{BB962C8B-B14F-4D97-AF65-F5344CB8AC3E}">
        <p14:creationId xmlns:p14="http://schemas.microsoft.com/office/powerpoint/2010/main" val="1363841870"/>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495"/>
            <a:ext cx="11653523" cy="3922442"/>
          </a:xfrm>
        </p:spPr>
        <p:txBody>
          <a:bodyPr/>
          <a:lstStyle/>
          <a:p>
            <a:r>
              <a:rPr lang="en-US" dirty="0" smtClean="0"/>
              <a:t>Visually create business process and workflows</a:t>
            </a:r>
          </a:p>
          <a:p>
            <a:r>
              <a:rPr lang="en-US" dirty="0" smtClean="0"/>
              <a:t>Deliver integration capabilities in Web, Mobile, and API Apps</a:t>
            </a:r>
          </a:p>
          <a:p>
            <a:r>
              <a:rPr lang="en-US" dirty="0" smtClean="0"/>
              <a:t>Integrate with your SaaS and enterprise applications</a:t>
            </a:r>
          </a:p>
          <a:p>
            <a:r>
              <a:rPr lang="en-US" dirty="0" smtClean="0"/>
              <a:t>Automate EAI/B2B and business processes</a:t>
            </a:r>
          </a:p>
          <a:p>
            <a:r>
              <a:rPr lang="en-US" dirty="0" smtClean="0"/>
              <a:t>Connect to on-premises data</a:t>
            </a:r>
            <a:endParaRPr lang="en-US" dirty="0"/>
          </a:p>
        </p:txBody>
      </p:sp>
      <p:sp>
        <p:nvSpPr>
          <p:cNvPr id="3" name="Title 2"/>
          <p:cNvSpPr>
            <a:spLocks noGrp="1"/>
          </p:cNvSpPr>
          <p:nvPr>
            <p:ph type="title"/>
          </p:nvPr>
        </p:nvSpPr>
        <p:spPr/>
        <p:txBody>
          <a:bodyPr/>
          <a:lstStyle/>
          <a:p>
            <a:r>
              <a:rPr lang="en-US" dirty="0" smtClean="0"/>
              <a:t>Logic Apps</a:t>
            </a:r>
            <a:endParaRPr lang="en-US" dirty="0"/>
          </a:p>
        </p:txBody>
      </p:sp>
    </p:spTree>
    <p:extLst>
      <p:ext uri="{BB962C8B-B14F-4D97-AF65-F5344CB8AC3E}">
        <p14:creationId xmlns:p14="http://schemas.microsoft.com/office/powerpoint/2010/main" val="1382381861"/>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idx="4294967295"/>
          </p:nvPr>
        </p:nvSpPr>
        <p:spPr/>
        <p:txBody>
          <a:bodyPr/>
          <a:lstStyle/>
          <a:p>
            <a:r>
              <a:rPr lang="en-US" dirty="0" smtClean="0"/>
              <a:t>Q&amp;A</a:t>
            </a:r>
            <a:endParaRPr lang="en-US" dirty="0"/>
          </a:p>
        </p:txBody>
      </p:sp>
    </p:spTree>
    <p:extLst>
      <p:ext uri="{BB962C8B-B14F-4D97-AF65-F5344CB8AC3E}">
        <p14:creationId xmlns:p14="http://schemas.microsoft.com/office/powerpoint/2010/main" val="1714908583"/>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8683310" y="4230142"/>
            <a:ext cx="2583710" cy="1855265"/>
            <a:chOff x="6276897" y="3849484"/>
            <a:chExt cx="2584077" cy="1855528"/>
          </a:xfrm>
          <a:gradFill>
            <a:gsLst>
              <a:gs pos="98000">
                <a:schemeClr val="bg1">
                  <a:lumMod val="75000"/>
                </a:schemeClr>
              </a:gs>
              <a:gs pos="0">
                <a:schemeClr val="tx2">
                  <a:lumMod val="25000"/>
                </a:schemeClr>
              </a:gs>
            </a:gsLst>
            <a:lin ang="5400000" scaled="1"/>
          </a:gradFill>
        </p:grpSpPr>
        <p:sp>
          <p:nvSpPr>
            <p:cNvPr id="15" name="TextBox 14"/>
            <p:cNvSpPr txBox="1"/>
            <p:nvPr/>
          </p:nvSpPr>
          <p:spPr>
            <a:xfrm>
              <a:off x="6276897" y="4696209"/>
              <a:ext cx="2584077" cy="465542"/>
            </a:xfrm>
            <a:prstGeom prst="flowChartOffpageConnector">
              <a:avLst/>
            </a:prstGeom>
            <a:noFill/>
          </p:spPr>
          <p:txBody>
            <a:bodyPr wrap="square" rtlCol="0">
              <a:spAutoFit/>
            </a:bodyPr>
            <a:lstStyle/>
            <a:p>
              <a:pPr algn="ctr">
                <a:defRPr/>
              </a:pPr>
              <a:r>
                <a:rPr lang="en-US" sz="1836" b="1" kern="0" cap="all" dirty="0" err="1">
                  <a:solidFill>
                    <a:srgbClr val="FFFFFF"/>
                  </a:solidFill>
                </a:rPr>
                <a:t>Api</a:t>
              </a:r>
              <a:r>
                <a:rPr lang="en-US" sz="1836" b="1" kern="0" cap="all" dirty="0">
                  <a:solidFill>
                    <a:srgbClr val="FFFFFF"/>
                  </a:solidFill>
                </a:rPr>
                <a:t> Apps</a:t>
              </a:r>
            </a:p>
          </p:txBody>
        </p:sp>
        <p:sp>
          <p:nvSpPr>
            <p:cNvPr id="16" name="TextBox 15"/>
            <p:cNvSpPr txBox="1"/>
            <p:nvPr/>
          </p:nvSpPr>
          <p:spPr>
            <a:xfrm>
              <a:off x="6276897" y="5112533"/>
              <a:ext cx="2584077" cy="592479"/>
            </a:xfrm>
            <a:prstGeom prst="flowChartOffpageConnector">
              <a:avLst/>
            </a:prstGeom>
            <a:noFill/>
          </p:spPr>
          <p:txBody>
            <a:bodyPr wrap="square" lIns="182854" rIns="182854" rtlCol="0">
              <a:spAutoFit/>
            </a:bodyPr>
            <a:lstStyle/>
            <a:p>
              <a:pPr algn="ctr">
                <a:lnSpc>
                  <a:spcPts val="1500"/>
                </a:lnSpc>
                <a:defRPr/>
              </a:pPr>
              <a:r>
                <a:rPr lang="en-US" sz="1400" kern="0" dirty="0">
                  <a:solidFill>
                    <a:srgbClr val="FFFFFF"/>
                  </a:solidFill>
                  <a:latin typeface="Segoe UI Light"/>
                </a:rPr>
                <a:t>Easily build and consume APIs in the cloud</a:t>
              </a:r>
            </a:p>
          </p:txBody>
        </p:sp>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34034" y="3849484"/>
              <a:ext cx="669799" cy="669799"/>
            </a:xfrm>
            <a:prstGeom prst="flowChartOffpageConnector">
              <a:avLst/>
            </a:prstGeom>
            <a:noFill/>
          </p:spPr>
        </p:pic>
      </p:grpSp>
      <p:grpSp>
        <p:nvGrpSpPr>
          <p:cNvPr id="42" name="Group 41"/>
          <p:cNvGrpSpPr/>
          <p:nvPr/>
        </p:nvGrpSpPr>
        <p:grpSpPr>
          <a:xfrm>
            <a:off x="5454154" y="1625159"/>
            <a:ext cx="3314965" cy="1691163"/>
            <a:chOff x="5563520" y="952400"/>
            <a:chExt cx="3381437" cy="1725075"/>
          </a:xfrm>
        </p:grpSpPr>
        <p:grpSp>
          <p:nvGrpSpPr>
            <p:cNvPr id="22" name="Group 21"/>
            <p:cNvGrpSpPr/>
            <p:nvPr/>
          </p:nvGrpSpPr>
          <p:grpSpPr>
            <a:xfrm>
              <a:off x="5563520" y="1750117"/>
              <a:ext cx="3381437" cy="927358"/>
              <a:chOff x="446273" y="4696209"/>
              <a:chExt cx="2982635" cy="909257"/>
            </a:xfrm>
          </p:grpSpPr>
          <p:sp>
            <p:nvSpPr>
              <p:cNvPr id="23" name="TextBox 22"/>
              <p:cNvSpPr txBox="1"/>
              <p:nvPr/>
            </p:nvSpPr>
            <p:spPr>
              <a:xfrm>
                <a:off x="634689" y="4696209"/>
                <a:ext cx="2584077" cy="461916"/>
              </a:xfrm>
              <a:prstGeom prst="hexagon">
                <a:avLst/>
              </a:prstGeom>
              <a:noFill/>
            </p:spPr>
            <p:txBody>
              <a:bodyPr wrap="square" rtlCol="0">
                <a:spAutoFit/>
              </a:bodyPr>
              <a:lstStyle/>
              <a:p>
                <a:pPr algn="ctr">
                  <a:defRPr/>
                </a:pPr>
                <a:r>
                  <a:rPr lang="en-US" sz="1836" b="1" kern="0" cap="all" dirty="0">
                    <a:solidFill>
                      <a:srgbClr val="FFFFFF"/>
                    </a:solidFill>
                  </a:rPr>
                  <a:t>Web Apps</a:t>
                </a:r>
              </a:p>
            </p:txBody>
          </p:sp>
          <p:sp>
            <p:nvSpPr>
              <p:cNvPr id="24" name="TextBox 23"/>
              <p:cNvSpPr txBox="1"/>
              <p:nvPr/>
            </p:nvSpPr>
            <p:spPr>
              <a:xfrm>
                <a:off x="446273" y="5017601"/>
                <a:ext cx="2982635" cy="587865"/>
              </a:xfrm>
              <a:prstGeom prst="hexagon">
                <a:avLst/>
              </a:prstGeom>
              <a:noFill/>
            </p:spPr>
            <p:txBody>
              <a:bodyPr wrap="square" lIns="182854" rIns="182854" rtlCol="0">
                <a:spAutoFit/>
              </a:bodyPr>
              <a:lstStyle/>
              <a:p>
                <a:pPr algn="ctr">
                  <a:lnSpc>
                    <a:spcPts val="1500"/>
                  </a:lnSpc>
                  <a:defRPr/>
                </a:pPr>
                <a:r>
                  <a:rPr lang="en-US" sz="1400" kern="0" dirty="0">
                    <a:solidFill>
                      <a:srgbClr val="FFFFFF"/>
                    </a:solidFill>
                    <a:latin typeface="Segoe UI Light"/>
                  </a:rPr>
                  <a:t>Web apps that scale with your business</a:t>
                </a:r>
              </a:p>
            </p:txBody>
          </p:sp>
        </p:grpSp>
        <p:pic>
          <p:nvPicPr>
            <p:cNvPr id="32" name="Picture 31"/>
            <p:cNvPicPr>
              <a:picLocks noChangeAspect="1"/>
            </p:cNvPicPr>
            <p:nvPr/>
          </p:nvPicPr>
          <p:blipFill>
            <a:blip r:embed="rId4"/>
            <a:stretch>
              <a:fillRect/>
            </a:stretch>
          </p:blipFill>
          <p:spPr>
            <a:xfrm>
              <a:off x="6910333" y="952400"/>
              <a:ext cx="724385" cy="707495"/>
            </a:xfrm>
            <a:prstGeom prst="rect">
              <a:avLst/>
            </a:prstGeom>
          </p:spPr>
        </p:pic>
      </p:grpSp>
      <p:grpSp>
        <p:nvGrpSpPr>
          <p:cNvPr id="8" name="Group 7"/>
          <p:cNvGrpSpPr/>
          <p:nvPr/>
        </p:nvGrpSpPr>
        <p:grpSpPr>
          <a:xfrm>
            <a:off x="5807707" y="4176043"/>
            <a:ext cx="2583710" cy="1802573"/>
            <a:chOff x="8878944" y="3895961"/>
            <a:chExt cx="2635519" cy="1838718"/>
          </a:xfrm>
        </p:grpSpPr>
        <p:grpSp>
          <p:nvGrpSpPr>
            <p:cNvPr id="26" name="Group 25"/>
            <p:cNvGrpSpPr/>
            <p:nvPr/>
          </p:nvGrpSpPr>
          <p:grpSpPr>
            <a:xfrm>
              <a:off x="8878944" y="4823447"/>
              <a:ext cx="2635519" cy="911232"/>
              <a:chOff x="8881767" y="4696209"/>
              <a:chExt cx="2584077" cy="893445"/>
            </a:xfrm>
          </p:grpSpPr>
          <p:sp>
            <p:nvSpPr>
              <p:cNvPr id="27" name="TextBox 26"/>
              <p:cNvSpPr txBox="1"/>
              <p:nvPr/>
            </p:nvSpPr>
            <p:spPr>
              <a:xfrm>
                <a:off x="8881767" y="4696209"/>
                <a:ext cx="2584077" cy="380553"/>
              </a:xfrm>
              <a:prstGeom prst="rect">
                <a:avLst/>
              </a:prstGeom>
              <a:noFill/>
            </p:spPr>
            <p:txBody>
              <a:bodyPr wrap="square" rtlCol="0">
                <a:spAutoFit/>
              </a:bodyPr>
              <a:lstStyle/>
              <a:p>
                <a:pPr algn="ctr">
                  <a:defRPr/>
                </a:pPr>
                <a:r>
                  <a:rPr lang="en-US" sz="1836" b="1" kern="0" cap="all" dirty="0">
                    <a:solidFill>
                      <a:srgbClr val="FFFFFF"/>
                    </a:solidFill>
                  </a:rPr>
                  <a:t>LOGIC Apps</a:t>
                </a:r>
              </a:p>
            </p:txBody>
          </p:sp>
          <p:sp>
            <p:nvSpPr>
              <p:cNvPr id="28" name="TextBox 27"/>
              <p:cNvSpPr txBox="1"/>
              <p:nvPr/>
            </p:nvSpPr>
            <p:spPr>
              <a:xfrm>
                <a:off x="8881767" y="5112533"/>
                <a:ext cx="2584077" cy="477121"/>
              </a:xfrm>
              <a:prstGeom prst="rect">
                <a:avLst/>
              </a:prstGeom>
              <a:noFill/>
            </p:spPr>
            <p:txBody>
              <a:bodyPr wrap="square" lIns="182854" rIns="182854" rtlCol="0">
                <a:spAutoFit/>
              </a:bodyPr>
              <a:lstStyle/>
              <a:p>
                <a:pPr algn="ctr">
                  <a:lnSpc>
                    <a:spcPts val="1500"/>
                  </a:lnSpc>
                  <a:defRPr/>
                </a:pPr>
                <a:r>
                  <a:rPr lang="en-US" sz="1400" kern="0" dirty="0">
                    <a:solidFill>
                      <a:srgbClr val="FFFFFF"/>
                    </a:solidFill>
                    <a:latin typeface="Segoe UI Light"/>
                  </a:rPr>
                  <a:t>Automate business process across SaaS and on-premises </a:t>
                </a:r>
              </a:p>
            </p:txBody>
          </p:sp>
        </p:grpSp>
        <p:pic>
          <p:nvPicPr>
            <p:cNvPr id="34" name="Picture 33"/>
            <p:cNvPicPr>
              <a:picLocks noChangeAspect="1"/>
            </p:cNvPicPr>
            <p:nvPr/>
          </p:nvPicPr>
          <p:blipFill>
            <a:blip r:embed="rId5"/>
            <a:stretch>
              <a:fillRect/>
            </a:stretch>
          </p:blipFill>
          <p:spPr>
            <a:xfrm>
              <a:off x="9803408" y="3895961"/>
              <a:ext cx="727877" cy="727065"/>
            </a:xfrm>
            <a:prstGeom prst="rect">
              <a:avLst/>
            </a:prstGeom>
          </p:spPr>
        </p:pic>
      </p:grpSp>
      <p:grpSp>
        <p:nvGrpSpPr>
          <p:cNvPr id="10" name="Group 9"/>
          <p:cNvGrpSpPr/>
          <p:nvPr/>
        </p:nvGrpSpPr>
        <p:grpSpPr>
          <a:xfrm>
            <a:off x="8683309" y="1535636"/>
            <a:ext cx="2583711" cy="1875183"/>
            <a:chOff x="8857427" y="774015"/>
            <a:chExt cx="2635520" cy="1912785"/>
          </a:xfrm>
        </p:grpSpPr>
        <p:grpSp>
          <p:nvGrpSpPr>
            <p:cNvPr id="18" name="Group 17"/>
            <p:cNvGrpSpPr/>
            <p:nvPr/>
          </p:nvGrpSpPr>
          <p:grpSpPr>
            <a:xfrm>
              <a:off x="8857427" y="1701982"/>
              <a:ext cx="2635520" cy="984818"/>
              <a:chOff x="3376682" y="4696209"/>
              <a:chExt cx="2584078" cy="965595"/>
            </a:xfrm>
          </p:grpSpPr>
          <p:sp>
            <p:nvSpPr>
              <p:cNvPr id="19" name="TextBox 18"/>
              <p:cNvSpPr txBox="1"/>
              <p:nvPr/>
            </p:nvSpPr>
            <p:spPr>
              <a:xfrm>
                <a:off x="3376683" y="4696209"/>
                <a:ext cx="2584077" cy="465542"/>
              </a:xfrm>
              <a:prstGeom prst="flowChartOffpageConnector">
                <a:avLst/>
              </a:prstGeom>
              <a:noFill/>
            </p:spPr>
            <p:txBody>
              <a:bodyPr wrap="square" rtlCol="0">
                <a:spAutoFit/>
              </a:bodyPr>
              <a:lstStyle/>
              <a:p>
                <a:pPr algn="ctr">
                  <a:defRPr/>
                </a:pPr>
                <a:r>
                  <a:rPr lang="en-US" sz="1836" b="1" kern="0" cap="all" dirty="0">
                    <a:solidFill>
                      <a:srgbClr val="FFFFFF"/>
                    </a:solidFill>
                  </a:rPr>
                  <a:t>Mobile Apps</a:t>
                </a:r>
              </a:p>
            </p:txBody>
          </p:sp>
          <p:sp>
            <p:nvSpPr>
              <p:cNvPr id="20" name="TextBox 19"/>
              <p:cNvSpPr txBox="1"/>
              <p:nvPr/>
            </p:nvSpPr>
            <p:spPr>
              <a:xfrm>
                <a:off x="3376682" y="5069325"/>
                <a:ext cx="2584077" cy="592479"/>
              </a:xfrm>
              <a:prstGeom prst="flowChartOffpageConnector">
                <a:avLst/>
              </a:prstGeom>
              <a:noFill/>
            </p:spPr>
            <p:txBody>
              <a:bodyPr wrap="square" lIns="182854" rIns="182854" rtlCol="0">
                <a:spAutoFit/>
              </a:bodyPr>
              <a:lstStyle/>
              <a:p>
                <a:pPr algn="ctr">
                  <a:lnSpc>
                    <a:spcPts val="1500"/>
                  </a:lnSpc>
                  <a:defRPr/>
                </a:pPr>
                <a:r>
                  <a:rPr lang="en-US" sz="1400" kern="0" dirty="0">
                    <a:solidFill>
                      <a:srgbClr val="FFFFFF"/>
                    </a:solidFill>
                    <a:latin typeface="Segoe UI Light"/>
                  </a:rPr>
                  <a:t>Build Mobile apps for any device</a:t>
                </a:r>
              </a:p>
            </p:txBody>
          </p:sp>
        </p:grpSp>
        <p:pic>
          <p:nvPicPr>
            <p:cNvPr id="36" name="Picture 35"/>
            <p:cNvPicPr>
              <a:picLocks noChangeAspect="1"/>
            </p:cNvPicPr>
            <p:nvPr/>
          </p:nvPicPr>
          <p:blipFill>
            <a:blip r:embed="rId6"/>
            <a:stretch>
              <a:fillRect/>
            </a:stretch>
          </p:blipFill>
          <p:spPr>
            <a:xfrm>
              <a:off x="9897141" y="774015"/>
              <a:ext cx="556316" cy="798813"/>
            </a:xfrm>
            <a:prstGeom prst="rect">
              <a:avLst/>
            </a:prstGeom>
          </p:spPr>
        </p:pic>
      </p:grpSp>
      <p:pic>
        <p:nvPicPr>
          <p:cNvPr id="31" name="Picture 3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96037" y="2199134"/>
            <a:ext cx="3048251" cy="3048251"/>
          </a:xfrm>
          <a:prstGeom prst="rect">
            <a:avLst/>
          </a:prstGeom>
        </p:spPr>
      </p:pic>
      <p:cxnSp>
        <p:nvCxnSpPr>
          <p:cNvPr id="5" name="Straight Connector 4"/>
          <p:cNvCxnSpPr/>
          <p:nvPr/>
        </p:nvCxnSpPr>
        <p:spPr>
          <a:xfrm flipH="1">
            <a:off x="8454763" y="1177734"/>
            <a:ext cx="18104" cy="5363892"/>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5853525" y="3721797"/>
            <a:ext cx="5238683" cy="4569"/>
          </a:xfrm>
          <a:prstGeom prst="line">
            <a:avLst/>
          </a:prstGeom>
          <a:ln>
            <a:solidFill>
              <a:srgbClr val="008EC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4827734" y="3549812"/>
            <a:ext cx="453612" cy="267139"/>
            <a:chOff x="4924540" y="2915646"/>
            <a:chExt cx="462708" cy="272496"/>
          </a:xfrm>
          <a:solidFill>
            <a:schemeClr val="tx1"/>
          </a:solidFill>
        </p:grpSpPr>
        <p:sp>
          <p:nvSpPr>
            <p:cNvPr id="39" name="Rectangle 38"/>
            <p:cNvSpPr/>
            <p:nvPr/>
          </p:nvSpPr>
          <p:spPr bwMode="auto">
            <a:xfrm>
              <a:off x="4924540" y="2915646"/>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40" name="Rectangle 39"/>
            <p:cNvSpPr/>
            <p:nvPr/>
          </p:nvSpPr>
          <p:spPr bwMode="auto">
            <a:xfrm>
              <a:off x="4924540" y="3102933"/>
              <a:ext cx="462708" cy="8520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grpSp>
      <p:sp>
        <p:nvSpPr>
          <p:cNvPr id="30" name="Title 2"/>
          <p:cNvSpPr txBox="1">
            <a:spLocks/>
          </p:cNvSpPr>
          <p:nvPr/>
        </p:nvSpPr>
        <p:spPr>
          <a:xfrm>
            <a:off x="516386" y="358959"/>
            <a:ext cx="11089958" cy="899537"/>
          </a:xfrm>
          <a:prstGeom prst="rect">
            <a:avLst/>
          </a:prstGeom>
        </p:spPr>
        <p:txBody>
          <a:bodyPr/>
          <a:lstStyle>
            <a:lvl1pPr algn="l" defTabSz="914400" rtl="0" eaLnBrk="1" latinLnBrk="0" hangingPunct="1">
              <a:lnSpc>
                <a:spcPct val="90000"/>
              </a:lnSpc>
              <a:spcBef>
                <a:spcPct val="0"/>
              </a:spcBef>
              <a:buNone/>
              <a:defRPr sz="5400" kern="1200">
                <a:solidFill>
                  <a:schemeClr val="bg1"/>
                </a:solidFill>
                <a:latin typeface="+mj-lt"/>
                <a:ea typeface="+mj-ea"/>
                <a:cs typeface="+mj-cs"/>
              </a:defRPr>
            </a:lvl1pPr>
          </a:lstStyle>
          <a:p>
            <a:pPr algn="ctr">
              <a:lnSpc>
                <a:spcPct val="100000"/>
              </a:lnSpc>
              <a:spcAft>
                <a:spcPts val="588"/>
              </a:spcAft>
            </a:pPr>
            <a:r>
              <a:rPr lang="en-US" sz="4800" dirty="0">
                <a:solidFill>
                  <a:srgbClr val="FFFFFF"/>
                </a:solidFill>
              </a:rPr>
              <a:t>App Service</a:t>
            </a:r>
            <a:endParaRPr lang="en-US" sz="3200" dirty="0">
              <a:solidFill>
                <a:srgbClr val="FFFFFF"/>
              </a:solidFill>
            </a:endParaRPr>
          </a:p>
        </p:txBody>
      </p:sp>
    </p:spTree>
    <p:extLst>
      <p:ext uri="{BB962C8B-B14F-4D97-AF65-F5344CB8AC3E}">
        <p14:creationId xmlns:p14="http://schemas.microsoft.com/office/powerpoint/2010/main" val="34785182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sz="quarter" idx="15"/>
          </p:nvPr>
        </p:nvSpPr>
        <p:spPr>
          <a:xfrm>
            <a:off x="2806996" y="2980724"/>
            <a:ext cx="9115770" cy="896552"/>
          </a:xfrm>
        </p:spPr>
        <p:txBody>
          <a:bodyPr/>
          <a:lstStyle/>
          <a:p>
            <a:pPr marL="571500" indent="-571500">
              <a:buFont typeface="Arial" panose="020B0604020202020204" pitchFamily="34" charset="0"/>
              <a:buChar char="•"/>
            </a:pPr>
            <a:r>
              <a:rPr lang="en-US" dirty="0" smtClean="0">
                <a:solidFill>
                  <a:schemeClr val="bg1"/>
                </a:solidFill>
              </a:rPr>
              <a:t>Challenges authoring and consuming APIs</a:t>
            </a:r>
          </a:p>
          <a:p>
            <a:pPr marL="571500" indent="-571500">
              <a:buFont typeface="Arial" panose="020B0604020202020204" pitchFamily="34" charset="0"/>
              <a:buChar char="•"/>
            </a:pPr>
            <a:r>
              <a:rPr lang="en-US" dirty="0" smtClean="0">
                <a:solidFill>
                  <a:schemeClr val="bg1"/>
                </a:solidFill>
              </a:rPr>
              <a:t>API Apps overview &amp; architecture</a:t>
            </a:r>
          </a:p>
          <a:p>
            <a:pPr marL="571500" indent="-571500">
              <a:buFont typeface="Arial" panose="020B0604020202020204" pitchFamily="34" charset="0"/>
              <a:buChar char="•"/>
            </a:pPr>
            <a:r>
              <a:rPr lang="en-US" dirty="0" smtClean="0">
                <a:solidFill>
                  <a:schemeClr val="bg1"/>
                </a:solidFill>
              </a:rPr>
              <a:t>Authentication</a:t>
            </a:r>
          </a:p>
          <a:p>
            <a:pPr marL="571500" indent="-571500">
              <a:buFont typeface="Arial" panose="020B0604020202020204" pitchFamily="34" charset="0"/>
              <a:buChar char="•"/>
            </a:pPr>
            <a:r>
              <a:rPr lang="en-US" dirty="0" smtClean="0">
                <a:solidFill>
                  <a:schemeClr val="bg1"/>
                </a:solidFill>
              </a:rPr>
              <a:t>Languages, tools, and SDKs</a:t>
            </a:r>
          </a:p>
          <a:p>
            <a:pPr marL="571500" indent="-571500">
              <a:buFont typeface="Arial" panose="020B0604020202020204" pitchFamily="34" charset="0"/>
              <a:buChar char="•"/>
            </a:pPr>
            <a:r>
              <a:rPr lang="en-US" dirty="0">
                <a:solidFill>
                  <a:schemeClr val="bg1"/>
                </a:solidFill>
              </a:rPr>
              <a:t>On-Premises</a:t>
            </a:r>
          </a:p>
          <a:p>
            <a:pPr marL="571500" indent="-571500">
              <a:buFont typeface="Arial" panose="020B0604020202020204" pitchFamily="34" charset="0"/>
              <a:buChar char="•"/>
            </a:pPr>
            <a:r>
              <a:rPr lang="en-US" dirty="0" smtClean="0">
                <a:solidFill>
                  <a:schemeClr val="bg1"/>
                </a:solidFill>
              </a:rPr>
              <a:t>SaaS Connectors</a:t>
            </a:r>
          </a:p>
          <a:p>
            <a:pPr marL="571500" indent="-571500">
              <a:buFont typeface="Arial" panose="020B0604020202020204" pitchFamily="34" charset="0"/>
              <a:buChar char="•"/>
            </a:pPr>
            <a:r>
              <a:rPr lang="en-US" dirty="0" smtClean="0">
                <a:solidFill>
                  <a:schemeClr val="bg1"/>
                </a:solidFill>
              </a:rPr>
              <a:t>Supporting Logic Apps</a:t>
            </a:r>
          </a:p>
        </p:txBody>
      </p:sp>
      <p:sp>
        <p:nvSpPr>
          <p:cNvPr id="7" name="Title 6"/>
          <p:cNvSpPr>
            <a:spLocks noGrp="1"/>
          </p:cNvSpPr>
          <p:nvPr>
            <p:ph type="ctrTitle"/>
          </p:nvPr>
        </p:nvSpPr>
        <p:spPr>
          <a:xfrm>
            <a:off x="382772" y="1369329"/>
            <a:ext cx="2316352" cy="3842896"/>
          </a:xfrm>
        </p:spPr>
        <p:txBody>
          <a:bodyPr/>
          <a:lstStyle/>
          <a:p>
            <a:r>
              <a:rPr lang="en-US" dirty="0" smtClean="0"/>
              <a:t>Agenda</a:t>
            </a:r>
            <a:endParaRPr lang="en-US" dirty="0"/>
          </a:p>
        </p:txBody>
      </p:sp>
    </p:spTree>
    <p:extLst>
      <p:ext uri="{BB962C8B-B14F-4D97-AF65-F5344CB8AC3E}">
        <p14:creationId xmlns:p14="http://schemas.microsoft.com/office/powerpoint/2010/main" val="363936364"/>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0066" y="1189814"/>
            <a:ext cx="11651870" cy="3839705"/>
          </a:xfrm>
        </p:spPr>
        <p:txBody>
          <a:bodyPr/>
          <a:lstStyle/>
          <a:p>
            <a:r>
              <a:rPr lang="en-US" sz="3529" dirty="0"/>
              <a:t>Manual plumbing: Logging, </a:t>
            </a:r>
            <a:r>
              <a:rPr lang="en-US" sz="3529" dirty="0" err="1"/>
              <a:t>auth</a:t>
            </a:r>
            <a:r>
              <a:rPr lang="en-US" sz="3529" dirty="0"/>
              <a:t>/SSO, secret store, </a:t>
            </a:r>
            <a:r>
              <a:rPr lang="en-US" sz="3529" dirty="0" err="1"/>
              <a:t>config</a:t>
            </a:r>
            <a:r>
              <a:rPr lang="en-US" sz="3529" dirty="0"/>
              <a:t>, updating, versioning</a:t>
            </a:r>
          </a:p>
          <a:p>
            <a:r>
              <a:rPr lang="en-US" sz="3529" dirty="0"/>
              <a:t>Difficult to integrate to on-premises and SaaS investments</a:t>
            </a:r>
          </a:p>
          <a:p>
            <a:r>
              <a:rPr lang="en-US" sz="3529" dirty="0"/>
              <a:t>No governance or monitoring of API performance without separate APIM product</a:t>
            </a:r>
          </a:p>
          <a:p>
            <a:r>
              <a:rPr lang="en-US" sz="3529" dirty="0"/>
              <a:t>Monolithic designs complicating versioning, agility, and scale</a:t>
            </a:r>
            <a:endParaRPr lang="en-US" sz="3529" dirty="0"/>
          </a:p>
        </p:txBody>
      </p:sp>
      <p:sp>
        <p:nvSpPr>
          <p:cNvPr id="4" name="Title 3"/>
          <p:cNvSpPr>
            <a:spLocks noGrp="1"/>
          </p:cNvSpPr>
          <p:nvPr>
            <p:ph type="title"/>
          </p:nvPr>
        </p:nvSpPr>
        <p:spPr/>
        <p:txBody>
          <a:bodyPr/>
          <a:lstStyle/>
          <a:p>
            <a:r>
              <a:rPr lang="en-US" smtClean="0"/>
              <a:t>Challenges </a:t>
            </a:r>
            <a:r>
              <a:rPr lang="en-US" dirty="0" smtClean="0"/>
              <a:t>Authoring APIs</a:t>
            </a:r>
            <a:endParaRPr lang="en-US" dirty="0"/>
          </a:p>
        </p:txBody>
      </p:sp>
    </p:spTree>
    <p:extLst>
      <p:ext uri="{BB962C8B-B14F-4D97-AF65-F5344CB8AC3E}">
        <p14:creationId xmlns:p14="http://schemas.microsoft.com/office/powerpoint/2010/main" val="1772295748"/>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39" y="1189495"/>
            <a:ext cx="11653523" cy="3459537"/>
          </a:xfrm>
        </p:spPr>
        <p:txBody>
          <a:bodyPr/>
          <a:lstStyle/>
          <a:p>
            <a:r>
              <a:rPr lang="en-US" sz="3529" dirty="0"/>
              <a:t>Difficult for professional developers; impossible for business users</a:t>
            </a:r>
          </a:p>
          <a:p>
            <a:r>
              <a:rPr lang="en-US" sz="3529" dirty="0"/>
              <a:t>Inconsistent metadata and authentication story</a:t>
            </a:r>
          </a:p>
          <a:p>
            <a:r>
              <a:rPr lang="en-US" sz="3529" dirty="0"/>
              <a:t>Lack of organizationally-scoped galleries</a:t>
            </a:r>
          </a:p>
          <a:p>
            <a:r>
              <a:rPr lang="en-US" sz="3529" dirty="0"/>
              <a:t>Inconsistent (or lack) of API documentation</a:t>
            </a:r>
          </a:p>
          <a:p>
            <a:endParaRPr lang="en-US" sz="3529" dirty="0"/>
          </a:p>
        </p:txBody>
      </p:sp>
      <p:sp>
        <p:nvSpPr>
          <p:cNvPr id="3" name="Title 2"/>
          <p:cNvSpPr>
            <a:spLocks noGrp="1"/>
          </p:cNvSpPr>
          <p:nvPr>
            <p:ph type="title"/>
          </p:nvPr>
        </p:nvSpPr>
        <p:spPr/>
        <p:txBody>
          <a:bodyPr/>
          <a:lstStyle/>
          <a:p>
            <a:r>
              <a:rPr lang="en-US" dirty="0" smtClean="0"/>
              <a:t>Challenges Consuming APIs</a:t>
            </a:r>
            <a:endParaRPr lang="en-US" dirty="0"/>
          </a:p>
        </p:txBody>
      </p:sp>
    </p:spTree>
    <p:extLst>
      <p:ext uri="{BB962C8B-B14F-4D97-AF65-F5344CB8AC3E}">
        <p14:creationId xmlns:p14="http://schemas.microsoft.com/office/powerpoint/2010/main" val="401901722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4294967295"/>
          </p:nvPr>
        </p:nvSpPr>
        <p:spPr>
          <a:xfrm>
            <a:off x="568047" y="2504208"/>
            <a:ext cx="11085476" cy="1701737"/>
          </a:xfrm>
          <a:prstGeom prst="rect">
            <a:avLst/>
          </a:prstGeom>
        </p:spPr>
        <p:txBody>
          <a:bodyPr anchor="ctr"/>
          <a:lstStyle/>
          <a:p>
            <a:pPr marL="0" indent="0">
              <a:buNone/>
            </a:pPr>
            <a:r>
              <a:rPr lang="en-US" b="1" dirty="0" smtClean="0"/>
              <a:t>Azure API Apps </a:t>
            </a:r>
            <a:r>
              <a:rPr lang="en-US" sz="3529" dirty="0"/>
              <a:t>provide a rich platform and ecosystem for </a:t>
            </a:r>
            <a:r>
              <a:rPr lang="en-US" sz="3529" b="1" dirty="0"/>
              <a:t>building</a:t>
            </a:r>
            <a:r>
              <a:rPr lang="en-US" sz="3529" dirty="0"/>
              <a:t>, </a:t>
            </a:r>
            <a:r>
              <a:rPr lang="en-US" sz="3529" b="1" dirty="0"/>
              <a:t>consuming</a:t>
            </a:r>
            <a:r>
              <a:rPr lang="en-US" sz="3529" dirty="0"/>
              <a:t>, and </a:t>
            </a:r>
            <a:r>
              <a:rPr lang="en-US" sz="3529" b="1" dirty="0"/>
              <a:t>distributing</a:t>
            </a:r>
            <a:r>
              <a:rPr lang="en-US" sz="3529" dirty="0"/>
              <a:t> APIs in the cloud and on-premises.</a:t>
            </a:r>
            <a:endParaRPr lang="en-US" sz="3529" dirty="0"/>
          </a:p>
        </p:txBody>
      </p:sp>
    </p:spTree>
    <p:extLst>
      <p:ext uri="{BB962C8B-B14F-4D97-AF65-F5344CB8AC3E}">
        <p14:creationId xmlns:p14="http://schemas.microsoft.com/office/powerpoint/2010/main" val="830302932"/>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495"/>
            <a:ext cx="5826761" cy="5452194"/>
          </a:xfrm>
        </p:spPr>
        <p:txBody>
          <a:bodyPr/>
          <a:lstStyle/>
          <a:p>
            <a:pPr marL="0" indent="0">
              <a:buNone/>
            </a:pPr>
            <a:r>
              <a:rPr lang="en-US" sz="3529" dirty="0"/>
              <a:t>Benefits of App Services</a:t>
            </a:r>
          </a:p>
          <a:p>
            <a:r>
              <a:rPr lang="en-US" sz="2647" dirty="0"/>
              <a:t>Automatic OS patching</a:t>
            </a:r>
          </a:p>
          <a:p>
            <a:r>
              <a:rPr lang="en-US" sz="2647" dirty="0"/>
              <a:t>Enterprise grade security</a:t>
            </a:r>
          </a:p>
          <a:p>
            <a:r>
              <a:rPr lang="en-US" sz="2647" dirty="0"/>
              <a:t>High availability</a:t>
            </a:r>
          </a:p>
          <a:p>
            <a:r>
              <a:rPr lang="en-US" sz="2647" dirty="0"/>
              <a:t>Support for many platforms &amp; languages</a:t>
            </a:r>
          </a:p>
          <a:p>
            <a:r>
              <a:rPr lang="en-US" sz="2647" dirty="0"/>
              <a:t>Auto scaling and load balancing</a:t>
            </a:r>
          </a:p>
          <a:p>
            <a:r>
              <a:rPr lang="en-US" sz="2647" dirty="0" err="1"/>
              <a:t>WebJobs</a:t>
            </a:r>
            <a:r>
              <a:rPr lang="en-US" sz="2647" dirty="0"/>
              <a:t> for background processing</a:t>
            </a:r>
          </a:p>
          <a:p>
            <a:r>
              <a:rPr lang="en-US" sz="2647" dirty="0"/>
              <a:t>Easy deployment, including continuous delivery</a:t>
            </a:r>
          </a:p>
          <a:p>
            <a:r>
              <a:rPr lang="en-US" sz="2647" dirty="0"/>
              <a:t>Access on-premises data</a:t>
            </a:r>
          </a:p>
          <a:p>
            <a:endParaRPr lang="en-US" sz="2745" dirty="0"/>
          </a:p>
        </p:txBody>
      </p:sp>
      <p:sp>
        <p:nvSpPr>
          <p:cNvPr id="3" name="Title 2"/>
          <p:cNvSpPr>
            <a:spLocks noGrp="1"/>
          </p:cNvSpPr>
          <p:nvPr>
            <p:ph type="title"/>
          </p:nvPr>
        </p:nvSpPr>
        <p:spPr/>
        <p:txBody>
          <a:bodyPr/>
          <a:lstStyle/>
          <a:p>
            <a:r>
              <a:rPr lang="en-US" dirty="0" smtClean="0"/>
              <a:t>Why Azure API Apps?</a:t>
            </a:r>
            <a:endParaRPr lang="en-US" dirty="0"/>
          </a:p>
        </p:txBody>
      </p:sp>
      <p:sp>
        <p:nvSpPr>
          <p:cNvPr id="5" name="Text Placeholder 3"/>
          <p:cNvSpPr txBox="1">
            <a:spLocks/>
          </p:cNvSpPr>
          <p:nvPr/>
        </p:nvSpPr>
        <p:spPr>
          <a:xfrm>
            <a:off x="6098320" y="1189494"/>
            <a:ext cx="5826761" cy="4702405"/>
          </a:xfrm>
          <a:prstGeom prst="rect">
            <a:avLst/>
          </a:prstGeom>
        </p:spPr>
        <p:txBody>
          <a:bodyPr vert="horz" wrap="square" lIns="143428" tIns="89642" rIns="143428" bIns="89642"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529" dirty="0">
                <a:solidFill>
                  <a:schemeClr val="bg1"/>
                </a:solidFill>
              </a:rPr>
              <a:t>Additional Benefits</a:t>
            </a:r>
          </a:p>
          <a:p>
            <a:r>
              <a:rPr lang="en-US" sz="2647" dirty="0">
                <a:solidFill>
                  <a:schemeClr val="bg1"/>
                </a:solidFill>
              </a:rPr>
              <a:t>Bring your API as-is</a:t>
            </a:r>
          </a:p>
          <a:p>
            <a:r>
              <a:rPr lang="en-US" sz="2647" dirty="0">
                <a:solidFill>
                  <a:schemeClr val="bg1"/>
                </a:solidFill>
              </a:rPr>
              <a:t>Simple access control</a:t>
            </a:r>
          </a:p>
          <a:p>
            <a:r>
              <a:rPr lang="en-US" sz="2647" dirty="0">
                <a:solidFill>
                  <a:schemeClr val="bg1"/>
                </a:solidFill>
              </a:rPr>
              <a:t>Connectivity to SaaS platforms</a:t>
            </a:r>
          </a:p>
          <a:p>
            <a:r>
              <a:rPr lang="en-US" sz="2647" dirty="0">
                <a:solidFill>
                  <a:schemeClr val="bg1"/>
                </a:solidFill>
              </a:rPr>
              <a:t>Swagger metadata</a:t>
            </a:r>
          </a:p>
          <a:p>
            <a:r>
              <a:rPr lang="en-US" sz="2647" dirty="0">
                <a:solidFill>
                  <a:schemeClr val="bg1"/>
                </a:solidFill>
              </a:rPr>
              <a:t>Logic App integration</a:t>
            </a:r>
          </a:p>
          <a:p>
            <a:r>
              <a:rPr lang="en-US" sz="2647" dirty="0">
                <a:solidFill>
                  <a:schemeClr val="bg1"/>
                </a:solidFill>
              </a:rPr>
              <a:t>Visual Studio tooling and support</a:t>
            </a:r>
          </a:p>
          <a:p>
            <a:r>
              <a:rPr lang="en-US" sz="2647" dirty="0">
                <a:solidFill>
                  <a:schemeClr val="bg1"/>
                </a:solidFill>
              </a:rPr>
              <a:t>Public and private marketplaces</a:t>
            </a:r>
          </a:p>
          <a:p>
            <a:r>
              <a:rPr lang="en-US" sz="2647" dirty="0">
                <a:solidFill>
                  <a:schemeClr val="bg1"/>
                </a:solidFill>
              </a:rPr>
              <a:t>Automatic dependency deployment</a:t>
            </a:r>
          </a:p>
          <a:p>
            <a:r>
              <a:rPr lang="en-US" sz="2647" dirty="0">
                <a:solidFill>
                  <a:schemeClr val="bg1"/>
                </a:solidFill>
              </a:rPr>
              <a:t>Automatic </a:t>
            </a:r>
            <a:r>
              <a:rPr lang="en-US" sz="2647" dirty="0">
                <a:solidFill>
                  <a:schemeClr val="bg1"/>
                </a:solidFill>
              </a:rPr>
              <a:t>updates</a:t>
            </a:r>
            <a:endParaRPr lang="en-US" sz="2647" dirty="0">
              <a:solidFill>
                <a:schemeClr val="bg1"/>
              </a:solidFill>
            </a:endParaRPr>
          </a:p>
        </p:txBody>
      </p:sp>
    </p:spTree>
    <p:extLst>
      <p:ext uri="{BB962C8B-B14F-4D97-AF65-F5344CB8AC3E}">
        <p14:creationId xmlns:p14="http://schemas.microsoft.com/office/powerpoint/2010/main" val="1581338443"/>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DEMO: Building your first API App</a:t>
            </a:r>
            <a:endParaRPr lang="en-US" dirty="0"/>
          </a:p>
        </p:txBody>
      </p:sp>
    </p:spTree>
    <p:extLst>
      <p:ext uri="{BB962C8B-B14F-4D97-AF65-F5344CB8AC3E}">
        <p14:creationId xmlns:p14="http://schemas.microsoft.com/office/powerpoint/2010/main" val="1268554491"/>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495"/>
            <a:ext cx="5826761" cy="4972450"/>
          </a:xfrm>
        </p:spPr>
        <p:txBody>
          <a:bodyPr/>
          <a:lstStyle/>
          <a:p>
            <a:pPr marL="0" indent="0">
              <a:buNone/>
            </a:pPr>
            <a:r>
              <a:rPr lang="en-US" dirty="0" smtClean="0"/>
              <a:t>Authoring APIs</a:t>
            </a:r>
          </a:p>
          <a:p>
            <a:r>
              <a:rPr lang="en-US" sz="3137" dirty="0"/>
              <a:t>Web Apps++</a:t>
            </a:r>
          </a:p>
          <a:p>
            <a:r>
              <a:rPr lang="en-US" sz="3137" dirty="0"/>
              <a:t>Simple access </a:t>
            </a:r>
            <a:r>
              <a:rPr lang="en-US" sz="3137" dirty="0"/>
              <a:t>c</a:t>
            </a:r>
            <a:r>
              <a:rPr lang="en-US" sz="3137" dirty="0"/>
              <a:t>ontrol</a:t>
            </a:r>
          </a:p>
          <a:p>
            <a:r>
              <a:rPr lang="en-US" sz="3137" dirty="0"/>
              <a:t>SSO</a:t>
            </a:r>
          </a:p>
          <a:p>
            <a:r>
              <a:rPr lang="en-US" sz="3137" dirty="0"/>
              <a:t>Metadata contracts</a:t>
            </a:r>
          </a:p>
          <a:p>
            <a:r>
              <a:rPr lang="en-US" sz="3137" dirty="0" err="1"/>
              <a:t>Microservice</a:t>
            </a:r>
            <a:r>
              <a:rPr lang="en-US" sz="3137" dirty="0"/>
              <a:t>-style</a:t>
            </a:r>
          </a:p>
          <a:p>
            <a:r>
              <a:rPr lang="en-US" sz="3137" dirty="0"/>
              <a:t>Expose on-premises APIs</a:t>
            </a:r>
          </a:p>
          <a:p>
            <a:r>
              <a:rPr lang="en-US" sz="3137" dirty="0"/>
              <a:t>Easily package and publish</a:t>
            </a:r>
          </a:p>
          <a:p>
            <a:endParaRPr lang="en-US" sz="3137" dirty="0"/>
          </a:p>
        </p:txBody>
      </p:sp>
      <p:sp>
        <p:nvSpPr>
          <p:cNvPr id="3" name="Title 2"/>
          <p:cNvSpPr>
            <a:spLocks noGrp="1"/>
          </p:cNvSpPr>
          <p:nvPr>
            <p:ph type="title"/>
          </p:nvPr>
        </p:nvSpPr>
        <p:spPr/>
        <p:txBody>
          <a:bodyPr/>
          <a:lstStyle/>
          <a:p>
            <a:r>
              <a:rPr lang="en-US" dirty="0" smtClean="0"/>
              <a:t>Benefits of API Apps</a:t>
            </a:r>
            <a:endParaRPr lang="en-US" dirty="0"/>
          </a:p>
        </p:txBody>
      </p:sp>
      <p:sp>
        <p:nvSpPr>
          <p:cNvPr id="5" name="Text Placeholder 3"/>
          <p:cNvSpPr>
            <a:spLocks noGrp="1"/>
          </p:cNvSpPr>
          <p:nvPr/>
        </p:nvSpPr>
        <p:spPr>
          <a:xfrm>
            <a:off x="6096000" y="1187938"/>
            <a:ext cx="5826761" cy="4344860"/>
          </a:xfrm>
          <a:prstGeom prst="rect">
            <a:avLst/>
          </a:prstGeom>
        </p:spPr>
        <p:txBody>
          <a:bodyPr vert="horz" wrap="square" lIns="143428" tIns="89642" rIns="143428" bIns="89642"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921" dirty="0">
                <a:solidFill>
                  <a:schemeClr val="bg1"/>
                </a:solidFill>
              </a:rPr>
              <a:t>Consuming API Apps</a:t>
            </a:r>
          </a:p>
          <a:p>
            <a:r>
              <a:rPr lang="en-US" sz="3137" dirty="0">
                <a:solidFill>
                  <a:schemeClr val="bg1"/>
                </a:solidFill>
              </a:rPr>
              <a:t>Built-in </a:t>
            </a:r>
            <a:r>
              <a:rPr lang="en-US" sz="3137" dirty="0" err="1">
                <a:solidFill>
                  <a:schemeClr val="bg1"/>
                </a:solidFill>
              </a:rPr>
              <a:t>authN</a:t>
            </a:r>
            <a:r>
              <a:rPr lang="en-US" sz="3137" dirty="0">
                <a:solidFill>
                  <a:schemeClr val="bg1"/>
                </a:solidFill>
              </a:rPr>
              <a:t> support</a:t>
            </a:r>
          </a:p>
          <a:p>
            <a:r>
              <a:rPr lang="en-US" sz="3137" dirty="0">
                <a:solidFill>
                  <a:schemeClr val="bg1"/>
                </a:solidFill>
              </a:rPr>
              <a:t>SSO handled by server</a:t>
            </a:r>
          </a:p>
          <a:p>
            <a:r>
              <a:rPr lang="en-US" sz="3137" dirty="0">
                <a:solidFill>
                  <a:schemeClr val="bg1"/>
                </a:solidFill>
              </a:rPr>
              <a:t>Manual/automatic updates</a:t>
            </a:r>
          </a:p>
          <a:p>
            <a:r>
              <a:rPr lang="en-US" sz="3137" dirty="0">
                <a:solidFill>
                  <a:schemeClr val="bg1"/>
                </a:solidFill>
              </a:rPr>
              <a:t>SDK generation</a:t>
            </a:r>
          </a:p>
          <a:p>
            <a:r>
              <a:rPr lang="en-US" sz="3137" dirty="0">
                <a:solidFill>
                  <a:schemeClr val="bg1"/>
                </a:solidFill>
              </a:rPr>
              <a:t>API discovery</a:t>
            </a:r>
          </a:p>
          <a:p>
            <a:r>
              <a:rPr lang="en-US" sz="3137" dirty="0">
                <a:solidFill>
                  <a:schemeClr val="bg1"/>
                </a:solidFill>
              </a:rPr>
              <a:t>Public and organizational* galleries</a:t>
            </a:r>
          </a:p>
        </p:txBody>
      </p:sp>
    </p:spTree>
    <p:extLst>
      <p:ext uri="{BB962C8B-B14F-4D97-AF65-F5344CB8AC3E}">
        <p14:creationId xmlns:p14="http://schemas.microsoft.com/office/powerpoint/2010/main" val="2891809448"/>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030EFEA-9AEA-457C-BAA8-93C4281792F5}">
  <ds:schemaRefs>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fee586e5-3c92-48eb-9898-42915e590ada"/>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AzureTheme</Template>
  <TotalTime>7300</TotalTime>
  <Words>1334</Words>
  <Application>Microsoft Office PowerPoint</Application>
  <PresentationFormat>Widescreen</PresentationFormat>
  <Paragraphs>270</Paragraphs>
  <Slides>16</Slides>
  <Notes>11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16</vt:i4>
      </vt:variant>
    </vt:vector>
  </HeadingPairs>
  <TitlesOfParts>
    <vt:vector size="26" baseType="lpstr">
      <vt:lpstr>ＭＳ Ｐゴシック</vt:lpstr>
      <vt:lpstr>Arial</vt:lpstr>
      <vt:lpstr>Avenir LT Pro 45 Book</vt:lpstr>
      <vt:lpstr>Calibri</vt:lpstr>
      <vt:lpstr>Consolas</vt:lpstr>
      <vt:lpstr>Segoe UI</vt:lpstr>
      <vt:lpstr>Segoe UI Light</vt:lpstr>
      <vt:lpstr>Wingdings</vt:lpstr>
      <vt:lpstr>1_Azure Event</vt:lpstr>
      <vt:lpstr>5-30629_Build_Template_WHITE</vt:lpstr>
      <vt:lpstr>Azure API Apps</vt:lpstr>
      <vt:lpstr>PowerPoint Presentation</vt:lpstr>
      <vt:lpstr>Agenda</vt:lpstr>
      <vt:lpstr>Challenges Authoring APIs</vt:lpstr>
      <vt:lpstr>Challenges Consuming APIs</vt:lpstr>
      <vt:lpstr>PowerPoint Presentation</vt:lpstr>
      <vt:lpstr>Why Azure API Apps?</vt:lpstr>
      <vt:lpstr>DEMO: Building your first API App</vt:lpstr>
      <vt:lpstr>Benefits of API Apps</vt:lpstr>
      <vt:lpstr>API Apps Architecture Example</vt:lpstr>
      <vt:lpstr>API Apps Architecture Example</vt:lpstr>
      <vt:lpstr>Authentication</vt:lpstr>
      <vt:lpstr>Languages, tools, and SDKs</vt:lpstr>
      <vt:lpstr>SaaS Connectors</vt:lpstr>
      <vt:lpstr>Logic Apps</vt:lpstr>
      <vt:lpstr>Q&amp;A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Vishesh Oberoi [DATACOM]</cp:lastModifiedBy>
  <cp:revision>361</cp:revision>
  <cp:lastPrinted>2014-03-26T17:46:13Z</cp:lastPrinted>
  <dcterms:created xsi:type="dcterms:W3CDTF">2014-03-19T23:21:38Z</dcterms:created>
  <dcterms:modified xsi:type="dcterms:W3CDTF">2015-05-22T08:49:44Z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